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3"/>
  </p:sldMasterIdLst>
  <p:notesMasterIdLst>
    <p:notesMasterId r:id="rId21"/>
  </p:notesMasterIdLst>
  <p:handoutMasterIdLst>
    <p:handoutMasterId r:id="rId22"/>
  </p:handoutMasterIdLst>
  <p:sldIdLst>
    <p:sldId id="286" r:id="rId4"/>
    <p:sldId id="284" r:id="rId5"/>
    <p:sldId id="288" r:id="rId6"/>
    <p:sldId id="289" r:id="rId7"/>
    <p:sldId id="290" r:id="rId8"/>
    <p:sldId id="292" r:id="rId9"/>
    <p:sldId id="303" r:id="rId10"/>
    <p:sldId id="301" r:id="rId11"/>
    <p:sldId id="304" r:id="rId12"/>
    <p:sldId id="305" r:id="rId13"/>
    <p:sldId id="306" r:id="rId14"/>
    <p:sldId id="307" r:id="rId15"/>
    <p:sldId id="308" r:id="rId16"/>
    <p:sldId id="296" r:id="rId17"/>
    <p:sldId id="297" r:id="rId18"/>
    <p:sldId id="309" r:id="rId19"/>
    <p:sldId id="31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40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lyna Semytska" userId="17aed0cd-5d75-4cee-bd4d-9c15afe32231" providerId="ADAL" clId="{C6FE7205-8D90-4DD4-A8E9-433DA47F2F37}"/>
    <pc:docChg chg="custSel modSld">
      <pc:chgData name="Halyna Semytska" userId="17aed0cd-5d75-4cee-bd4d-9c15afe32231" providerId="ADAL" clId="{C6FE7205-8D90-4DD4-A8E9-433DA47F2F37}" dt="2023-12-01T11:20:10.297" v="62" actId="478"/>
      <pc:docMkLst>
        <pc:docMk/>
      </pc:docMkLst>
      <pc:sldChg chg="delSp modSp mod">
        <pc:chgData name="Halyna Semytska" userId="17aed0cd-5d75-4cee-bd4d-9c15afe32231" providerId="ADAL" clId="{C6FE7205-8D90-4DD4-A8E9-433DA47F2F37}" dt="2023-12-01T11:20:10.297" v="62" actId="478"/>
        <pc:sldMkLst>
          <pc:docMk/>
          <pc:sldMk cId="290426410" sldId="306"/>
        </pc:sldMkLst>
        <pc:spChg chg="del mod">
          <ac:chgData name="Halyna Semytska" userId="17aed0cd-5d75-4cee-bd4d-9c15afe32231" providerId="ADAL" clId="{C6FE7205-8D90-4DD4-A8E9-433DA47F2F37}" dt="2023-12-01T11:20:10.297" v="62" actId="478"/>
          <ac:spMkLst>
            <pc:docMk/>
            <pc:sldMk cId="290426410" sldId="306"/>
            <ac:spMk id="2" creationId="{ABE707B6-DEA4-4503-A616-5B936513E37D}"/>
          </ac:spMkLst>
        </pc:spChg>
      </pc:sldChg>
      <pc:sldChg chg="delSp modSp mod">
        <pc:chgData name="Halyna Semytska" userId="17aed0cd-5d75-4cee-bd4d-9c15afe32231" providerId="ADAL" clId="{C6FE7205-8D90-4DD4-A8E9-433DA47F2F37}" dt="2023-12-01T11:19:38.956" v="60" actId="478"/>
        <pc:sldMkLst>
          <pc:docMk/>
          <pc:sldMk cId="1089036346" sldId="307"/>
        </pc:sldMkLst>
        <pc:spChg chg="del mod">
          <ac:chgData name="Halyna Semytska" userId="17aed0cd-5d75-4cee-bd4d-9c15afe32231" providerId="ADAL" clId="{C6FE7205-8D90-4DD4-A8E9-433DA47F2F37}" dt="2023-12-01T11:19:38.956" v="60" actId="478"/>
          <ac:spMkLst>
            <pc:docMk/>
            <pc:sldMk cId="1089036346" sldId="307"/>
            <ac:spMk id="2" creationId="{ABE707B6-DEA4-4503-A616-5B936513E37D}"/>
          </ac:spMkLst>
        </pc:spChg>
        <pc:spChg chg="mod">
          <ac:chgData name="Halyna Semytska" userId="17aed0cd-5d75-4cee-bd4d-9c15afe32231" providerId="ADAL" clId="{C6FE7205-8D90-4DD4-A8E9-433DA47F2F37}" dt="2023-12-01T11:19:32.975" v="59" actId="1076"/>
          <ac:spMkLst>
            <pc:docMk/>
            <pc:sldMk cId="1089036346" sldId="307"/>
            <ac:spMk id="4" creationId="{72191ABC-5EF2-5E0B-3FC2-87151A366ED1}"/>
          </ac:spMkLst>
        </pc:spChg>
      </pc:sldChg>
      <pc:sldChg chg="delSp mod">
        <pc:chgData name="Halyna Semytska" userId="17aed0cd-5d75-4cee-bd4d-9c15afe32231" providerId="ADAL" clId="{C6FE7205-8D90-4DD4-A8E9-433DA47F2F37}" dt="2023-12-01T11:19:52.140" v="61" actId="478"/>
        <pc:sldMkLst>
          <pc:docMk/>
          <pc:sldMk cId="2344649194" sldId="308"/>
        </pc:sldMkLst>
        <pc:spChg chg="del">
          <ac:chgData name="Halyna Semytska" userId="17aed0cd-5d75-4cee-bd4d-9c15afe32231" providerId="ADAL" clId="{C6FE7205-8D90-4DD4-A8E9-433DA47F2F37}" dt="2023-12-01T11:19:52.140" v="61" actId="478"/>
          <ac:spMkLst>
            <pc:docMk/>
            <pc:sldMk cId="2344649194" sldId="308"/>
            <ac:spMk id="2" creationId="{ABE707B6-DEA4-4503-A616-5B936513E37D}"/>
          </ac:spMkLst>
        </pc:spChg>
      </pc:sldChg>
    </pc:docChg>
  </pc:docChgLst>
  <pc:docChgLst>
    <pc:chgData name="Halyna Semytska" userId="17aed0cd-5d75-4cee-bd4d-9c15afe32231" providerId="ADAL" clId="{CBDE6DF3-0536-45BD-B541-2466E3DB3413}"/>
    <pc:docChg chg="modSld">
      <pc:chgData name="Halyna Semytska" userId="17aed0cd-5d75-4cee-bd4d-9c15afe32231" providerId="ADAL" clId="{CBDE6DF3-0536-45BD-B541-2466E3DB3413}" dt="2023-07-17T08:50:33.370" v="0" actId="20577"/>
      <pc:docMkLst>
        <pc:docMk/>
      </pc:docMkLst>
      <pc:sldChg chg="modSp mod">
        <pc:chgData name="Halyna Semytska" userId="17aed0cd-5d75-4cee-bd4d-9c15afe32231" providerId="ADAL" clId="{CBDE6DF3-0536-45BD-B541-2466E3DB3413}" dt="2023-07-17T08:50:33.370" v="0" actId="20577"/>
        <pc:sldMkLst>
          <pc:docMk/>
          <pc:sldMk cId="3455144441" sldId="272"/>
        </pc:sldMkLst>
        <pc:spChg chg="mod">
          <ac:chgData name="Halyna Semytska" userId="17aed0cd-5d75-4cee-bd4d-9c15afe32231" providerId="ADAL" clId="{CBDE6DF3-0536-45BD-B541-2466E3DB3413}" dt="2023-07-17T08:50:33.370" v="0" actId="20577"/>
          <ac:spMkLst>
            <pc:docMk/>
            <pc:sldMk cId="3455144441" sldId="272"/>
            <ac:spMk id="2" creationId="{BA504497-BCCE-6E23-9D5B-854A13E0C5C9}"/>
          </ac:spMkLst>
        </pc:spChg>
      </pc:sldChg>
    </pc:docChg>
  </pc:docChgLst>
  <pc:docChgLst>
    <pc:chgData name="Halyna Semytska" userId="17aed0cd-5d75-4cee-bd4d-9c15afe32231" providerId="ADAL" clId="{8D2FD7DA-C857-4684-9BA3-C5EBEC12C777}"/>
    <pc:docChg chg="modSld">
      <pc:chgData name="Halyna Semytska" userId="17aed0cd-5d75-4cee-bd4d-9c15afe32231" providerId="ADAL" clId="{8D2FD7DA-C857-4684-9BA3-C5EBEC12C777}" dt="2023-10-30T12:58:34.931" v="124" actId="20577"/>
      <pc:docMkLst>
        <pc:docMk/>
      </pc:docMkLst>
      <pc:sldChg chg="modSp mod">
        <pc:chgData name="Halyna Semytska" userId="17aed0cd-5d75-4cee-bd4d-9c15afe32231" providerId="ADAL" clId="{8D2FD7DA-C857-4684-9BA3-C5EBEC12C777}" dt="2023-10-30T12:58:34.931" v="124" actId="20577"/>
        <pc:sldMkLst>
          <pc:docMk/>
          <pc:sldMk cId="2763411439" sldId="286"/>
        </pc:sldMkLst>
        <pc:spChg chg="mod">
          <ac:chgData name="Halyna Semytska" userId="17aed0cd-5d75-4cee-bd4d-9c15afe32231" providerId="ADAL" clId="{8D2FD7DA-C857-4684-9BA3-C5EBEC12C777}" dt="2023-10-29T13:24:12.099" v="15" actId="20577"/>
          <ac:spMkLst>
            <pc:docMk/>
            <pc:sldMk cId="2763411439" sldId="286"/>
            <ac:spMk id="6" creationId="{147008B1-C5DE-3844-93A9-4FEC4AC7D62E}"/>
          </ac:spMkLst>
        </pc:spChg>
        <pc:spChg chg="mod">
          <ac:chgData name="Halyna Semytska" userId="17aed0cd-5d75-4cee-bd4d-9c15afe32231" providerId="ADAL" clId="{8D2FD7DA-C857-4684-9BA3-C5EBEC12C777}" dt="2023-10-30T12:58:34.931" v="124" actId="20577"/>
          <ac:spMkLst>
            <pc:docMk/>
            <pc:sldMk cId="2763411439" sldId="286"/>
            <ac:spMk id="9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35C74AC-C7B3-C269-57CD-B87A8093E49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75EEE2-FA10-6566-DA7D-A4895702F5B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A87B9A-57DF-43EE-816E-9505587B5B60}" type="datetimeFigureOut">
              <a:rPr lang="en-GB" smtClean="0"/>
              <a:t>01/12/2023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8B1DED-B660-C52C-D958-0444FE2B04B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D9538B-92A1-0963-65CA-E302E98BD8F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A15FBC-67DD-4AD2-A01B-6FEBF3971C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14518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ACF643-7E53-4455-95A2-010E52AE22C7}" type="datetimeFigureOut">
              <a:rPr lang="en-GB" smtClean="0"/>
              <a:t>01/12/2023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2C36DC-5179-4CB2-A7AD-3EDF62B1C9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258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19310F-10F7-BCCD-CFEC-F6D89E1FC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21. July 2023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B0815F-7837-F510-8517-FD8D344D5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49"/>
            <a:ext cx="4114800" cy="365125"/>
          </a:xfrm>
        </p:spPr>
        <p:txBody>
          <a:bodyPr/>
          <a:lstStyle/>
          <a:p>
            <a:r>
              <a:rPr lang="en-GB" dirty="0"/>
              <a:t>PSG meeting, 21.07.2023, Kyiv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FD61C8-25AB-1764-EF41-E422D216E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E7181-CA54-4834-B0AA-E251DC475F5A}" type="slidenum">
              <a:rPr lang="en-GB" smtClean="0"/>
              <a:t>‹#›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278D71-79AB-5953-F85B-35CBDD8962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11548" y="66447"/>
            <a:ext cx="2542252" cy="11156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EDBFF0-F5A5-3200-621F-63BC50104C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4470" y="1168506"/>
            <a:ext cx="10594924" cy="887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13A69B-E049-CD4A-426C-4D736B88BEF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0063" y="1101710"/>
            <a:ext cx="10594923" cy="4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385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19310F-10F7-BCCD-CFEC-F6D89E1FC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21. July 2023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B0815F-7837-F510-8517-FD8D344D5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PSG meeting, 21.07.2023, Kyiv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FD61C8-25AB-1764-EF41-E422D216E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E7181-CA54-4834-B0AA-E251DC475F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5065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і 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5" name="Місце для вмісту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6" name="Місце для дати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7" name="Місце для нижнього колонтитула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8" name="Місце для номера слайда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39FCB11D-BCBE-443A-9C0D-639B9688F080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880554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8D062-73E6-4ADD-B79E-F573D2C3FBEE}" type="datetimeFigureOut">
              <a:rPr lang="uk-UA" smtClean="0"/>
              <a:t>01.12.2023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31974-4D7C-42FE-A378-0B7FBED8417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5938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05F8E1-EE24-2631-BCA9-52DB8F8545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 err="1"/>
              <a:t>Secnd</a:t>
            </a:r>
            <a:r>
              <a:rPr lang="en-US" dirty="0"/>
              <a:t>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7A1327-9D99-B7FF-7B27-6B388C57CB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21. July 2023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CF240B-4E10-4230-6A39-F2DD8AF3A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76963"/>
            <a:ext cx="4114800" cy="5445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PSG meeting, 21.07.2023, Kyiv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832F7-4F7B-A884-86AA-0967FDE60C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CAD064-A0E2-34E3-0A88-046990854EE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811548" y="66447"/>
            <a:ext cx="2542252" cy="11156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0E3311-0947-235B-6977-44F3CA7CA9E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54470" y="1168506"/>
            <a:ext cx="10594924" cy="887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753147-9CFC-FB3D-2CB5-D5295D945C0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50063" y="1101710"/>
            <a:ext cx="10594923" cy="4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160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5" r:id="rId2"/>
    <p:sldLayoutId id="2147483659" r:id="rId3"/>
    <p:sldLayoutId id="2147483660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nfi.org.ua/en/" TargetMode="Externa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sfi-ukraine.org.ua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47008B1-C5DE-3844-93A9-4FEC4AC7D62E}"/>
              </a:ext>
            </a:extLst>
          </p:cNvPr>
          <p:cNvSpPr txBox="1"/>
          <p:nvPr/>
        </p:nvSpPr>
        <p:spPr>
          <a:xfrm>
            <a:off x="213565" y="1071490"/>
            <a:ext cx="11783028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uk-UA" sz="4000" b="1" dirty="0"/>
          </a:p>
          <a:p>
            <a:pPr algn="ctr"/>
            <a:r>
              <a:rPr lang="uk-UA" sz="4000" b="1" dirty="0"/>
              <a:t>Метод інвентаризації лісів на основі дистанційного зондування Землі (ДЗЗ-інвентаризація) </a:t>
            </a:r>
          </a:p>
          <a:p>
            <a:pPr algn="ctr"/>
            <a:r>
              <a:rPr lang="uk-UA" sz="4000" b="1" dirty="0"/>
              <a:t>всіх лісів України</a:t>
            </a:r>
            <a:endParaRPr lang="uk-UA" sz="2400" b="1" dirty="0"/>
          </a:p>
          <a:p>
            <a:pPr algn="ctr"/>
            <a:r>
              <a:rPr lang="uk-UA" sz="2400" i="1" dirty="0"/>
              <a:t>Віталій Сторожук, координатор </a:t>
            </a:r>
            <a:r>
              <a:rPr lang="en-US" sz="2400" i="1" dirty="0"/>
              <a:t>SFI-</a:t>
            </a:r>
            <a:r>
              <a:rPr lang="uk-UA" sz="2400" i="1" dirty="0"/>
              <a:t>проекту </a:t>
            </a:r>
          </a:p>
          <a:p>
            <a:pPr algn="ctr"/>
            <a:r>
              <a:rPr lang="uk-UA" sz="2400" i="1" dirty="0"/>
              <a:t>Віктор </a:t>
            </a:r>
            <a:r>
              <a:rPr lang="uk-UA" sz="2400" i="1" dirty="0" err="1"/>
              <a:t>Миронюк</a:t>
            </a:r>
            <a:r>
              <a:rPr lang="uk-UA" sz="2400" i="1" dirty="0"/>
              <a:t>, національний експерт </a:t>
            </a:r>
            <a:r>
              <a:rPr lang="en-US" sz="2400" i="1" dirty="0"/>
              <a:t>SFI-</a:t>
            </a:r>
            <a:r>
              <a:rPr lang="uk-UA" sz="2400" i="1" dirty="0"/>
              <a:t>проекту</a:t>
            </a:r>
            <a:endParaRPr lang="en-US" sz="2400" i="1" dirty="0"/>
          </a:p>
          <a:p>
            <a:pPr algn="ctr"/>
            <a:r>
              <a:rPr lang="uk-UA" sz="2400" i="1" dirty="0"/>
              <a:t>Віктор Мельниченко, генеральний директор ВО «</a:t>
            </a:r>
            <a:r>
              <a:rPr lang="uk-UA" sz="2400" i="1" dirty="0" err="1"/>
              <a:t>Укрдержліспроект</a:t>
            </a:r>
            <a:r>
              <a:rPr lang="uk-UA" sz="2400" i="1" dirty="0"/>
              <a:t>»</a:t>
            </a:r>
          </a:p>
          <a:p>
            <a:pPr algn="ctr"/>
            <a:r>
              <a:rPr lang="uk-UA" sz="2400" i="1" dirty="0"/>
              <a:t>Андрій Шамрай,  начальник Центру національної інвентаризації лісів </a:t>
            </a:r>
            <a:br>
              <a:rPr lang="uk-UA" sz="2400" i="1" dirty="0"/>
            </a:br>
            <a:r>
              <a:rPr lang="uk-UA" sz="2400" i="1" dirty="0"/>
              <a:t>ВО «</a:t>
            </a:r>
            <a:r>
              <a:rPr lang="uk-UA" sz="2400" i="1" dirty="0" err="1"/>
              <a:t>Укрдержліспроект</a:t>
            </a:r>
            <a:r>
              <a:rPr lang="uk-UA" sz="2400" i="1" dirty="0"/>
              <a:t>»</a:t>
            </a:r>
            <a:endParaRPr lang="en-US" sz="2400" i="1" dirty="0"/>
          </a:p>
          <a:p>
            <a:pPr algn="ctr"/>
            <a:endParaRPr lang="uk-UA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B7ACEDC8-E252-995B-CB1F-46121D8E60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65" t="-17458" r="68474" b="17458"/>
          <a:stretch/>
        </p:blipFill>
        <p:spPr>
          <a:xfrm>
            <a:off x="542724" y="-166424"/>
            <a:ext cx="1033069" cy="1333500"/>
          </a:xfrm>
          <a:prstGeom prst="rect">
            <a:avLst/>
          </a:prstGeom>
        </p:spPr>
      </p:pic>
      <p:sp>
        <p:nvSpPr>
          <p:cNvPr id="9" name="Прямокутник 8"/>
          <p:cNvSpPr/>
          <p:nvPr/>
        </p:nvSpPr>
        <p:spPr>
          <a:xfrm>
            <a:off x="887508" y="5918439"/>
            <a:ext cx="107755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/>
              <a:t>Досвід впроваджень національних інвентаризацій лісів</a:t>
            </a:r>
            <a:r>
              <a:rPr lang="en-US" b="1" dirty="0"/>
              <a:t>, </a:t>
            </a:r>
            <a:r>
              <a:rPr lang="uk-UA" b="1" dirty="0"/>
              <a:t>зважаючи на вплив війни</a:t>
            </a:r>
          </a:p>
          <a:p>
            <a:pPr algn="ctr"/>
            <a:r>
              <a:rPr lang="uk-UA" b="1" dirty="0"/>
              <a:t>31</a:t>
            </a:r>
            <a:r>
              <a:rPr lang="en-US" b="1" dirty="0"/>
              <a:t>.</a:t>
            </a:r>
            <a:r>
              <a:rPr lang="uk-UA" b="1" dirty="0"/>
              <a:t>10</a:t>
            </a:r>
            <a:r>
              <a:rPr lang="en-US" b="1" dirty="0"/>
              <a:t>.2023, K</a:t>
            </a:r>
            <a:r>
              <a:rPr lang="uk-UA" b="1" dirty="0"/>
              <a:t>иїв</a:t>
            </a:r>
            <a:r>
              <a:rPr lang="en-US" b="1" dirty="0"/>
              <a:t>-</a:t>
            </a:r>
            <a:r>
              <a:rPr lang="uk-UA" b="1" dirty="0"/>
              <a:t>Берлін</a:t>
            </a:r>
            <a:r>
              <a:rPr lang="en-US" b="1" dirty="0"/>
              <a:t>-T</a:t>
            </a:r>
            <a:r>
              <a:rPr lang="uk-UA" b="1" dirty="0"/>
              <a:t>білісі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63411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0A4736-088A-B8C3-44A1-3F7928830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E7181-CA54-4834-B0AA-E251DC475F5A}" type="slidenum">
              <a:rPr lang="en-GB" smtClean="0"/>
              <a:t>10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191ABC-5EF2-5E0B-3FC2-87151A366ED1}"/>
              </a:ext>
            </a:extLst>
          </p:cNvPr>
          <p:cNvSpPr txBox="1"/>
          <p:nvPr/>
        </p:nvSpPr>
        <p:spPr>
          <a:xfrm>
            <a:off x="782013" y="1633625"/>
            <a:ext cx="8210549" cy="4693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300"/>
              </a:spcAft>
            </a:pPr>
            <a:r>
              <a:rPr lang="uk-UA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Дані ділянок НІЛ (картографування таксаційних показників)</a:t>
            </a:r>
          </a:p>
          <a:p>
            <a:pPr marL="342900" indent="-34290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uk-UA" sz="2400" dirty="0">
                <a:solidFill>
                  <a:srgbClr val="000000"/>
                </a:solidFill>
                <a:latin typeface="Calibri" panose="020F0502020204030204" pitchFamily="34" charset="0"/>
              </a:rPr>
              <a:t>Атрибути ділянок НІЛ, отримані 2021-2023 роках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uk-UA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Візуально дешифровані знімки високого просторового розрізнення (створення маски лісів)</a:t>
            </a:r>
          </a:p>
          <a:p>
            <a:pPr marL="342900" indent="-34290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uk-UA" sz="2400" dirty="0">
                <a:solidFill>
                  <a:srgbClr val="000000"/>
                </a:solidFill>
                <a:latin typeface="Calibri" panose="020F0502020204030204" pitchFamily="34" charset="0"/>
              </a:rPr>
              <a:t>Класифікація лісового покриву на основі розташування ділянок НІЛ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uk-UA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Дані лісовпорядкування (доповнення до даних НІЛ)</a:t>
            </a:r>
          </a:p>
          <a:p>
            <a:pPr marL="342900" indent="-34290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uk-UA" sz="2400" dirty="0">
                <a:solidFill>
                  <a:srgbClr val="000000"/>
                </a:solidFill>
                <a:latin typeface="Calibri" panose="020F0502020204030204" pitchFamily="34" charset="0"/>
              </a:rPr>
              <a:t>Полігони лісовпорядкування, що перетинають ділянки НІЛ</a:t>
            </a:r>
          </a:p>
          <a:p>
            <a:pPr marL="342900" indent="-34290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uk-UA" sz="2400" dirty="0">
                <a:solidFill>
                  <a:srgbClr val="000000"/>
                </a:solidFill>
                <a:latin typeface="Calibri" panose="020F0502020204030204" pitchFamily="34" charset="0"/>
              </a:rPr>
              <a:t>Показники лісових насаджень, оновлені під час базового лісовпорядкування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endParaRPr lang="uk-UA" sz="2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71BF5A-6668-BB90-3028-0E5A2829DA2F}"/>
              </a:ext>
            </a:extLst>
          </p:cNvPr>
          <p:cNvSpPr txBox="1"/>
          <p:nvPr/>
        </p:nvSpPr>
        <p:spPr>
          <a:xfrm>
            <a:off x="719569" y="539585"/>
            <a:ext cx="8033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/>
              <a:t>Типи референтних даних</a:t>
            </a:r>
            <a:endParaRPr lang="en-US" sz="3200" b="1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6559739-27B1-0E85-BEC9-EC7C953A7B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76426" y="4165087"/>
            <a:ext cx="2360995" cy="255638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468D7CF-3BC4-2BB5-9CDA-12E5EF12F1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25816" b="1"/>
          <a:stretch/>
        </p:blipFill>
        <p:spPr>
          <a:xfrm>
            <a:off x="9176183" y="2228784"/>
            <a:ext cx="2361238" cy="175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125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0A4736-088A-B8C3-44A1-3F7928830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E7181-CA54-4834-B0AA-E251DC475F5A}" type="slidenum">
              <a:rPr lang="en-GB" smtClean="0"/>
              <a:t>11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191ABC-5EF2-5E0B-3FC2-87151A366ED1}"/>
              </a:ext>
            </a:extLst>
          </p:cNvPr>
          <p:cNvSpPr txBox="1"/>
          <p:nvPr/>
        </p:nvSpPr>
        <p:spPr>
          <a:xfrm>
            <a:off x="800100" y="1796608"/>
            <a:ext cx="7501788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300"/>
              </a:spcAft>
            </a:pPr>
            <a:r>
              <a:rPr lang="uk-UA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Джерела даних</a:t>
            </a:r>
            <a:endParaRPr lang="en-US" sz="24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Часовий ряд </a:t>
            </a:r>
            <a:r>
              <a:rPr lang="ru-RU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Sentinel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 (</a:t>
            </a:r>
            <a:r>
              <a:rPr lang="ru-RU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березень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 2017 – </a:t>
            </a:r>
            <a:r>
              <a:rPr lang="ru-RU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жовтень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 2023)</a:t>
            </a:r>
            <a:endParaRPr 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400" dirty="0">
                <a:solidFill>
                  <a:srgbClr val="000000"/>
                </a:solidFill>
                <a:latin typeface="Calibri" panose="020F0502020204030204" pitchFamily="34" charset="0"/>
              </a:rPr>
              <a:t>Растрові набори геоінформаційних даних (клімат, топографія) - </a:t>
            </a:r>
            <a:r>
              <a:rPr lang="en-U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Abatzoglou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et al. (2018)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uk-UA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Просторове</a:t>
            </a:r>
            <a:r>
              <a:rPr lang="ru-RU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uk-UA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розрізнення</a:t>
            </a:r>
            <a:r>
              <a:rPr lang="ru-RU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 (розмір пікселя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</a:p>
          <a:p>
            <a:pPr marL="342900" indent="-34290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uk-UA" sz="2400" dirty="0">
                <a:solidFill>
                  <a:srgbClr val="000000"/>
                </a:solidFill>
                <a:latin typeface="Calibri" panose="020F0502020204030204" pitchFamily="34" charset="0"/>
              </a:rPr>
              <a:t>Дані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Sentinel </a:t>
            </a:r>
            <a:r>
              <a:rPr lang="uk-UA" sz="2400" dirty="0">
                <a:solidFill>
                  <a:srgbClr val="000000"/>
                </a:solidFill>
                <a:latin typeface="Calibri" panose="020F0502020204030204" pitchFamily="34" charset="0"/>
              </a:rPr>
              <a:t>з просторовим розрізненням 20 м</a:t>
            </a:r>
            <a:endParaRPr 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uk-UA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Платформа обробки зображень</a:t>
            </a:r>
            <a:endParaRPr lang="en-US" sz="24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uk-UA" sz="2400" dirty="0">
                <a:solidFill>
                  <a:srgbClr val="000000"/>
                </a:solidFill>
                <a:latin typeface="Calibri" panose="020F0502020204030204" pitchFamily="34" charset="0"/>
              </a:rPr>
              <a:t>Платформа хмарних обчислень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Google Earth Engine</a:t>
            </a:r>
            <a:endParaRPr lang="de-DE" sz="2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71BF5A-6668-BB90-3028-0E5A2829DA2F}"/>
              </a:ext>
            </a:extLst>
          </p:cNvPr>
          <p:cNvSpPr txBox="1"/>
          <p:nvPr/>
        </p:nvSpPr>
        <p:spPr>
          <a:xfrm>
            <a:off x="719569" y="539585"/>
            <a:ext cx="8033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/>
              <a:t>Часові ряди супутникових даних</a:t>
            </a:r>
            <a:endParaRPr lang="en-US" sz="3200" b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FFF0A8D-A478-1DCE-B20E-BA7FBAE2B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1888" y="1796608"/>
            <a:ext cx="3051912" cy="411302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04264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0A4736-088A-B8C3-44A1-3F7928830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E7181-CA54-4834-B0AA-E251DC475F5A}" type="slidenum">
              <a:rPr lang="en-GB" smtClean="0"/>
              <a:t>12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191ABC-5EF2-5E0B-3FC2-87151A366ED1}"/>
              </a:ext>
            </a:extLst>
          </p:cNvPr>
          <p:cNvSpPr txBox="1"/>
          <p:nvPr/>
        </p:nvSpPr>
        <p:spPr>
          <a:xfrm>
            <a:off x="781050" y="1237461"/>
            <a:ext cx="10629900" cy="5301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Мозаїка зображень</a:t>
            </a:r>
            <a:endParaRPr lang="en-US" sz="24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400" dirty="0">
                <a:solidFill>
                  <a:srgbClr val="000000"/>
                </a:solidFill>
                <a:latin typeface="Calibri" panose="020F0502020204030204" pitchFamily="34" charset="0"/>
              </a:rPr>
              <a:t>Алгоритм часової сегментації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CCDC, </a:t>
            </a:r>
            <a:r>
              <a:rPr lang="uk-UA" sz="2400" dirty="0">
                <a:solidFill>
                  <a:srgbClr val="000000"/>
                </a:solidFill>
                <a:latin typeface="Calibri" panose="020F0502020204030204" pitchFamily="34" charset="0"/>
              </a:rPr>
              <a:t>який враховує сезонну варіацію спектральних даних для отримання стабільних часових рядів (</a:t>
            </a:r>
            <a:r>
              <a:rPr lang="en-U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Zhu&amp;Woodcock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, 2014)</a:t>
            </a:r>
          </a:p>
          <a:p>
            <a:pPr algn="just"/>
            <a:r>
              <a:rPr lang="uk-UA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Картографування 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FNF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400" dirty="0">
                <a:solidFill>
                  <a:srgbClr val="000000"/>
                </a:solidFill>
                <a:latin typeface="Calibri" panose="020F0502020204030204" pitchFamily="34" charset="0"/>
              </a:rPr>
              <a:t>Алгоритм машинного навчання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Random Forest (</a:t>
            </a:r>
            <a:r>
              <a:rPr lang="en-U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Breiman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, 2001)</a:t>
            </a:r>
          </a:p>
          <a:p>
            <a:pPr algn="just"/>
            <a:r>
              <a:rPr lang="uk-UA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Картографування лісових атрибутів</a:t>
            </a:r>
            <a:endParaRPr lang="en-US" sz="24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400" dirty="0">
                <a:solidFill>
                  <a:srgbClr val="000000"/>
                </a:solidFill>
                <a:latin typeface="Calibri" panose="020F0502020204030204" pitchFamily="34" charset="0"/>
              </a:rPr>
              <a:t>Метод прогнозування за алгоритмом найближчого сусіда (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Gradient Nearest Neighbor, GNN) (</a:t>
            </a:r>
            <a:r>
              <a:rPr lang="en-U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Ohmann&amp;Gregory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, 2002)</a:t>
            </a:r>
          </a:p>
          <a:p>
            <a:pPr algn="just"/>
            <a:r>
              <a:rPr lang="uk-UA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Оцінка точності</a:t>
            </a:r>
            <a:endParaRPr lang="en-US" sz="24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Метод кросвалідації для картографування лісового покриву за принципом Leave-one-out виключення</a:t>
            </a:r>
            <a:endParaRPr 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Три перші незалежні </a:t>
            </a:r>
            <a:r>
              <a:rPr lang="ru-RU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сусіди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uk-UA" sz="2400" dirty="0">
                <a:solidFill>
                  <a:srgbClr val="000000"/>
                </a:solidFill>
                <a:latin typeface="Calibri" panose="020F0502020204030204" pitchFamily="34" charset="0"/>
              </a:rPr>
              <a:t>для прогностичної моделі 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GNN</a:t>
            </a:r>
            <a:endParaRPr 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endParaRPr lang="de-DE" sz="2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71BF5A-6668-BB90-3028-0E5A2829DA2F}"/>
              </a:ext>
            </a:extLst>
          </p:cNvPr>
          <p:cNvSpPr txBox="1"/>
          <p:nvPr/>
        </p:nvSpPr>
        <p:spPr>
          <a:xfrm>
            <a:off x="781050" y="589461"/>
            <a:ext cx="8033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/>
              <a:t>Обробка даних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0890363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0A4736-088A-B8C3-44A1-3F7928830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E7181-CA54-4834-B0AA-E251DC475F5A}" type="slidenum">
              <a:rPr lang="en-GB" smtClean="0"/>
              <a:t>13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71BF5A-6668-BB90-3028-0E5A2829DA2F}"/>
              </a:ext>
            </a:extLst>
          </p:cNvPr>
          <p:cNvSpPr txBox="1"/>
          <p:nvPr/>
        </p:nvSpPr>
        <p:spPr>
          <a:xfrm>
            <a:off x="719569" y="539585"/>
            <a:ext cx="8033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/>
              <a:t>Часові ряди лісового покриву</a:t>
            </a:r>
            <a:endParaRPr lang="en-US" sz="3200" b="1" strike="sngStrik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7B1A66-F9F4-00FA-2EB8-BFE8F445F9C2}"/>
              </a:ext>
            </a:extLst>
          </p:cNvPr>
          <p:cNvSpPr txBox="1"/>
          <p:nvPr/>
        </p:nvSpPr>
        <p:spPr>
          <a:xfrm>
            <a:off x="719569" y="1790732"/>
            <a:ext cx="6772612" cy="45397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300"/>
              </a:spcAft>
            </a:pPr>
            <a:r>
              <a:rPr lang="ru-RU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Просторово виражена характеристика змін лісового покриву</a:t>
            </a:r>
            <a:endParaRPr lang="en-US" sz="24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uk-UA" sz="2400" dirty="0">
                <a:latin typeface="Calibri" panose="020F0502020204030204" pitchFamily="34" charset="0"/>
              </a:rPr>
              <a:t>Суцільні</a:t>
            </a:r>
            <a:r>
              <a:rPr lang="ru-RU" sz="2400" dirty="0">
                <a:latin typeface="Calibri" panose="020F0502020204030204" pitchFamily="34" charset="0"/>
              </a:rPr>
              <a:t> карти </a:t>
            </a:r>
            <a:r>
              <a:rPr lang="ru-RU" sz="2400" dirty="0" err="1">
                <a:latin typeface="Calibri" panose="020F0502020204030204" pitchFamily="34" charset="0"/>
              </a:rPr>
              <a:t>лісів</a:t>
            </a:r>
            <a:r>
              <a:rPr lang="ru-RU" sz="2400" dirty="0">
                <a:latin typeface="Calibri" panose="020F0502020204030204" pitchFamily="34" charset="0"/>
              </a:rPr>
              <a:t> </a:t>
            </a:r>
            <a:r>
              <a:rPr lang="ru-RU" sz="2400" dirty="0" err="1">
                <a:latin typeface="Calibri" panose="020F0502020204030204" pitchFamily="34" charset="0"/>
              </a:rPr>
              <a:t>із</a:t>
            </a:r>
            <a:r>
              <a:rPr lang="ru-RU" sz="2400" dirty="0">
                <a:latin typeface="Calibri" panose="020F0502020204030204" pitchFamily="34" charset="0"/>
              </a:rPr>
              <a:t> </a:t>
            </a:r>
            <a:r>
              <a:rPr lang="ru-RU" sz="2400" dirty="0" err="1">
                <a:latin typeface="Calibri" panose="020F0502020204030204" pitchFamily="34" charset="0"/>
              </a:rPr>
              <a:t>високим</a:t>
            </a:r>
            <a:r>
              <a:rPr lang="ru-RU" sz="2400" dirty="0">
                <a:latin typeface="Calibri" panose="020F0502020204030204" pitchFamily="34" charset="0"/>
              </a:rPr>
              <a:t> </a:t>
            </a:r>
            <a:r>
              <a:rPr lang="ru-RU" sz="2400" dirty="0" err="1">
                <a:latin typeface="Calibri" panose="020F0502020204030204" pitchFamily="34" charset="0"/>
              </a:rPr>
              <a:t>просторовим</a:t>
            </a:r>
            <a:r>
              <a:rPr lang="ru-RU" sz="2400" dirty="0">
                <a:latin typeface="Calibri" panose="020F0502020204030204" pitchFamily="34" charset="0"/>
              </a:rPr>
              <a:t> </a:t>
            </a:r>
            <a:r>
              <a:rPr lang="ru-RU" sz="2400" dirty="0" err="1">
                <a:latin typeface="Calibri" panose="020F0502020204030204" pitchFamily="34" charset="0"/>
              </a:rPr>
              <a:t>розрізненням</a:t>
            </a:r>
            <a:endParaRPr 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Оцінки лісистості для невеликих територій (наприклад, адміністративних районів)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pPr marL="342900" indent="-34290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Узгоджені в часі оцінки лісистості</a:t>
            </a:r>
            <a:endParaRPr 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Підтримка польового збору даних НІЛ</a:t>
            </a:r>
            <a:endParaRPr 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Інформація про зміни лісового покриву на територіях, недоступних для збору польових даних</a:t>
            </a:r>
            <a:endParaRPr lang="de-DE" sz="2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Рисунок 6" descr="Зображення, що містить текст, карта, Графіка, тканина&#10;&#10;Автоматично згенерований опис">
            <a:extLst>
              <a:ext uri="{FF2B5EF4-FFF2-40B4-BE49-F238E27FC236}">
                <a16:creationId xmlns:a16="http://schemas.microsoft.com/office/drawing/2014/main" id="{9E78EB13-F379-59A9-3115-B1C4838C82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732" y="2421680"/>
            <a:ext cx="4114800" cy="263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6491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0A4736-088A-B8C3-44A1-3F7928830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E7181-CA54-4834-B0AA-E251DC475F5A}" type="slidenum">
              <a:rPr lang="en-GB" smtClean="0"/>
              <a:t>14</a:t>
            </a:fld>
            <a:endParaRPr lang="en-GB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26935FA-DF3A-FBBF-789C-57B011CAE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5883" y="2100602"/>
            <a:ext cx="3346132" cy="421781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DF31B84-3086-D391-7F36-B1E1A9622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19" y="3506253"/>
            <a:ext cx="2016000" cy="2520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0A163F4-8A16-7118-D73B-DCC45E6B63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9036" y="3506253"/>
            <a:ext cx="1964859" cy="2520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AB54AAD-758C-D690-CA21-F960FBFEBF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2613" y="3502998"/>
            <a:ext cx="1967398" cy="2520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90EC8E2-2525-1D31-7DBE-17A473DB398C}"/>
              </a:ext>
            </a:extLst>
          </p:cNvPr>
          <p:cNvSpPr txBox="1"/>
          <p:nvPr/>
        </p:nvSpPr>
        <p:spPr>
          <a:xfrm>
            <a:off x="809625" y="1619336"/>
            <a:ext cx="5665659" cy="1669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300"/>
              </a:spcAft>
            </a:pPr>
            <a:r>
              <a:rPr lang="uk-UA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Карти наявності/відсутності видів</a:t>
            </a:r>
            <a:endParaRPr lang="en-US" sz="1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</a:rPr>
              <a:t>Карти поширення видів на </a:t>
            </a:r>
            <a:r>
              <a:rPr lang="ru-RU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основі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uk-UA" dirty="0">
                <a:solidFill>
                  <a:srgbClr val="000000"/>
                </a:solidFill>
                <a:latin typeface="Calibri" panose="020F0502020204030204" pitchFamily="34" charset="0"/>
              </a:rPr>
              <a:t>кількісних </a:t>
            </a:r>
            <a:r>
              <a:rPr lang="uk-UA" dirty="0" err="1">
                <a:solidFill>
                  <a:srgbClr val="000000"/>
                </a:solidFill>
                <a:latin typeface="Calibri" panose="020F0502020204030204" pitchFamily="34" charset="0"/>
              </a:rPr>
              <a:t>харакетристик</a:t>
            </a:r>
            <a:r>
              <a:rPr lang="uk-UA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</a:rPr>
              <a:t>(порогового </a:t>
            </a:r>
            <a:r>
              <a:rPr lang="ru-RU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значення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суми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площ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поперізів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  <a:endParaRPr 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300"/>
              </a:spcAft>
            </a:pPr>
            <a:r>
              <a:rPr lang="ru-RU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Карта домінуючих видів (права панель)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</p:txBody>
      </p:sp>
      <p:graphicFrame>
        <p:nvGraphicFramePr>
          <p:cNvPr id="18" name="Таблиця 18">
            <a:extLst>
              <a:ext uri="{FF2B5EF4-FFF2-40B4-BE49-F238E27FC236}">
                <a16:creationId xmlns:a16="http://schemas.microsoft.com/office/drawing/2014/main" id="{DC742710-1CB1-B94D-5E47-2AB1F2988932}"/>
              </a:ext>
            </a:extLst>
          </p:cNvPr>
          <p:cNvGraphicFramePr>
            <a:graphicFrameLocks noGrp="1"/>
          </p:cNvGraphicFramePr>
          <p:nvPr/>
        </p:nvGraphicFramePr>
        <p:xfrm>
          <a:off x="10368444" y="2157752"/>
          <a:ext cx="1318731" cy="3708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0756">
                  <a:extLst>
                    <a:ext uri="{9D8B030D-6E8A-4147-A177-3AD203B41FA5}">
                      <a16:colId xmlns:a16="http://schemas.microsoft.com/office/drawing/2014/main" val="3323022202"/>
                    </a:ext>
                  </a:extLst>
                </a:gridCol>
                <a:gridCol w="937975">
                  <a:extLst>
                    <a:ext uri="{9D8B030D-6E8A-4147-A177-3AD203B41FA5}">
                      <a16:colId xmlns:a16="http://schemas.microsoft.com/office/drawing/2014/main" val="32104523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F33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Дуб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814542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4C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Сосна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087181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7A63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Клен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391903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8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Липа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428220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Береза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197059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B716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Ясен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969466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7B0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Тополя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61826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248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Вільха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030622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B1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Верба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235424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111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Інші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6439879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400866A4-56B9-8D8F-500E-3A23A33DFA68}"/>
              </a:ext>
            </a:extLst>
          </p:cNvPr>
          <p:cNvSpPr txBox="1"/>
          <p:nvPr/>
        </p:nvSpPr>
        <p:spPr>
          <a:xfrm>
            <a:off x="3678140" y="3515296"/>
            <a:ext cx="6381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/>
              <a:t>Дуб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077D3AE-9AA0-5745-E613-3246104F1B8E}"/>
              </a:ext>
            </a:extLst>
          </p:cNvPr>
          <p:cNvSpPr txBox="1"/>
          <p:nvPr/>
        </p:nvSpPr>
        <p:spPr>
          <a:xfrm>
            <a:off x="1642106" y="3515296"/>
            <a:ext cx="8779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/>
              <a:t>Сосна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A41061C-83C2-9E15-6BC1-F9EE70922154}"/>
              </a:ext>
            </a:extLst>
          </p:cNvPr>
          <p:cNvSpPr txBox="1"/>
          <p:nvPr/>
        </p:nvSpPr>
        <p:spPr>
          <a:xfrm>
            <a:off x="5642999" y="3502998"/>
            <a:ext cx="7356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/>
              <a:t>Ясен</a:t>
            </a:r>
            <a:endParaRPr lang="en-US" dirty="0"/>
          </a:p>
        </p:txBody>
      </p:sp>
      <p:cxnSp>
        <p:nvCxnSpPr>
          <p:cNvPr id="24" name="Пряма сполучна лінія 23">
            <a:extLst>
              <a:ext uri="{FF2B5EF4-FFF2-40B4-BE49-F238E27FC236}">
                <a16:creationId xmlns:a16="http://schemas.microsoft.com/office/drawing/2014/main" id="{94E7C420-433D-8F51-0E28-CD673B54C94C}"/>
              </a:ext>
            </a:extLst>
          </p:cNvPr>
          <p:cNvCxnSpPr>
            <a:cxnSpLocks/>
          </p:cNvCxnSpPr>
          <p:nvPr/>
        </p:nvCxnSpPr>
        <p:spPr>
          <a:xfrm>
            <a:off x="6838950" y="2100602"/>
            <a:ext cx="0" cy="37178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Прямокутник 13"/>
          <p:cNvSpPr/>
          <p:nvPr/>
        </p:nvSpPr>
        <p:spPr>
          <a:xfrm>
            <a:off x="8588415" y="136263"/>
            <a:ext cx="3032567" cy="88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71BF5A-6668-BB90-3028-0E5A2829DA2F}"/>
              </a:ext>
            </a:extLst>
          </p:cNvPr>
          <p:cNvSpPr txBox="1"/>
          <p:nvPr/>
        </p:nvSpPr>
        <p:spPr>
          <a:xfrm>
            <a:off x="624319" y="329154"/>
            <a:ext cx="9514055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uk-UA" sz="3200" b="1" dirty="0"/>
              <a:t>ДЗЗ-Інвентаризація</a:t>
            </a:r>
            <a:r>
              <a:rPr lang="en-US" sz="3200" b="1" dirty="0"/>
              <a:t>: </a:t>
            </a:r>
            <a:r>
              <a:rPr lang="uk-UA" sz="3200" b="1" dirty="0"/>
              <a:t>Поширення деревних порід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1203520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0A4736-088A-B8C3-44A1-3F7928830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E7181-CA54-4834-B0AA-E251DC475F5A}" type="slidenum">
              <a:rPr lang="en-GB" smtClean="0"/>
              <a:t>15</a:t>
            </a:fld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0866A4-56B9-8D8F-500E-3A23A33DFA68}"/>
              </a:ext>
            </a:extLst>
          </p:cNvPr>
          <p:cNvSpPr txBox="1"/>
          <p:nvPr/>
        </p:nvSpPr>
        <p:spPr>
          <a:xfrm>
            <a:off x="4630605" y="1502109"/>
            <a:ext cx="29554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dirty="0"/>
              <a:t>Середня висота деревостанів</a:t>
            </a:r>
            <a:endParaRPr lang="en-US" dirty="0"/>
          </a:p>
          <a:p>
            <a:pPr algn="ctr"/>
            <a:r>
              <a:rPr lang="en-US" dirty="0"/>
              <a:t>(</a:t>
            </a:r>
            <a:r>
              <a:rPr lang="uk-UA" dirty="0"/>
              <a:t>м</a:t>
            </a:r>
            <a:r>
              <a:rPr lang="en-US" dirty="0"/>
              <a:t>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077D3AE-9AA0-5745-E613-3246104F1B8E}"/>
              </a:ext>
            </a:extLst>
          </p:cNvPr>
          <p:cNvSpPr txBox="1"/>
          <p:nvPr/>
        </p:nvSpPr>
        <p:spPr>
          <a:xfrm>
            <a:off x="852843" y="1538441"/>
            <a:ext cx="27003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dirty="0"/>
              <a:t>Стовбуровий запас</a:t>
            </a:r>
            <a:endParaRPr lang="en-US" dirty="0"/>
          </a:p>
          <a:p>
            <a:pPr algn="ctr"/>
            <a:r>
              <a:rPr lang="en-US" dirty="0"/>
              <a:t>(</a:t>
            </a:r>
            <a:r>
              <a:rPr lang="uk-UA" dirty="0"/>
              <a:t>м</a:t>
            </a:r>
            <a:r>
              <a:rPr lang="uk-UA" baseline="30000" dirty="0"/>
              <a:t>3</a:t>
            </a:r>
            <a:r>
              <a:rPr lang="uk-UA" dirty="0"/>
              <a:t> на га</a:t>
            </a:r>
            <a:r>
              <a:rPr lang="en-US" dirty="0"/>
              <a:t>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A41061C-83C2-9E15-6BC1-F9EE70922154}"/>
              </a:ext>
            </a:extLst>
          </p:cNvPr>
          <p:cNvSpPr txBox="1"/>
          <p:nvPr/>
        </p:nvSpPr>
        <p:spPr>
          <a:xfrm>
            <a:off x="8506975" y="1538441"/>
            <a:ext cx="29554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dirty="0"/>
              <a:t>Середній діаметр </a:t>
            </a:r>
            <a:r>
              <a:rPr lang="uk-UA" dirty="0" err="1"/>
              <a:t>деревостанів</a:t>
            </a:r>
            <a:endParaRPr lang="en-US" dirty="0"/>
          </a:p>
          <a:p>
            <a:pPr algn="ctr"/>
            <a:r>
              <a:rPr lang="en-US" dirty="0"/>
              <a:t>(</a:t>
            </a:r>
            <a:r>
              <a:rPr lang="uk-UA" dirty="0"/>
              <a:t>см</a:t>
            </a:r>
            <a:r>
              <a:rPr lang="en-US" dirty="0"/>
              <a:t>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85A05A1-601B-1F0C-A740-38EF5A5CC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254" y="2368739"/>
            <a:ext cx="2927103" cy="3600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42DF495-EDE2-23D1-56FA-A8E01D774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8041" y="2368739"/>
            <a:ext cx="3004800" cy="36000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0E8DFB6-220D-AD5C-A231-27D6429D3A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3037" y="2368739"/>
            <a:ext cx="2833640" cy="3600000"/>
          </a:xfrm>
          <a:prstGeom prst="rect">
            <a:avLst/>
          </a:prstGeom>
        </p:spPr>
      </p:pic>
      <p:sp>
        <p:nvSpPr>
          <p:cNvPr id="25" name="Прямокутник 24">
            <a:extLst>
              <a:ext uri="{FF2B5EF4-FFF2-40B4-BE49-F238E27FC236}">
                <a16:creationId xmlns:a16="http://schemas.microsoft.com/office/drawing/2014/main" id="{96DB4DAB-8BFC-62E7-11AE-3A2FDF821809}"/>
              </a:ext>
            </a:extLst>
          </p:cNvPr>
          <p:cNvSpPr/>
          <p:nvPr/>
        </p:nvSpPr>
        <p:spPr>
          <a:xfrm>
            <a:off x="726879" y="2781300"/>
            <a:ext cx="251928" cy="2800350"/>
          </a:xfrm>
          <a:prstGeom prst="rect">
            <a:avLst/>
          </a:prstGeom>
          <a:gradFill>
            <a:gsLst>
              <a:gs pos="25000">
                <a:srgbClr val="1B70A2"/>
              </a:gs>
              <a:gs pos="0">
                <a:srgbClr val="2C2C70"/>
              </a:gs>
              <a:gs pos="50000">
                <a:srgbClr val="37B768"/>
              </a:gs>
              <a:gs pos="75000">
                <a:srgbClr val="ACD367"/>
              </a:gs>
              <a:gs pos="100000">
                <a:srgbClr val="F8F7C2"/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0E32793-2AA3-52E6-4C78-2A0A5DB558C5}"/>
              </a:ext>
            </a:extLst>
          </p:cNvPr>
          <p:cNvSpPr txBox="1"/>
          <p:nvPr/>
        </p:nvSpPr>
        <p:spPr>
          <a:xfrm>
            <a:off x="559239" y="2329787"/>
            <a:ext cx="5872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600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E96CB57-228D-CD08-AEF9-092DEB0DAF35}"/>
              </a:ext>
            </a:extLst>
          </p:cNvPr>
          <p:cNvSpPr txBox="1"/>
          <p:nvPr/>
        </p:nvSpPr>
        <p:spPr>
          <a:xfrm>
            <a:off x="559239" y="5638359"/>
            <a:ext cx="5872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29" name="Прямокутник 28">
            <a:extLst>
              <a:ext uri="{FF2B5EF4-FFF2-40B4-BE49-F238E27FC236}">
                <a16:creationId xmlns:a16="http://schemas.microsoft.com/office/drawing/2014/main" id="{BADB5E74-D337-32D6-65CF-79336C465C09}"/>
              </a:ext>
            </a:extLst>
          </p:cNvPr>
          <p:cNvSpPr/>
          <p:nvPr/>
        </p:nvSpPr>
        <p:spPr>
          <a:xfrm>
            <a:off x="4476113" y="2820252"/>
            <a:ext cx="251928" cy="2800350"/>
          </a:xfrm>
          <a:prstGeom prst="rect">
            <a:avLst/>
          </a:prstGeom>
          <a:gradFill>
            <a:gsLst>
              <a:gs pos="25000">
                <a:srgbClr val="BA55D3"/>
              </a:gs>
              <a:gs pos="0">
                <a:srgbClr val="8B008B"/>
              </a:gs>
              <a:gs pos="50000">
                <a:srgbClr val="EE82EE"/>
              </a:gs>
              <a:gs pos="75000">
                <a:srgbClr val="DDA0DD"/>
              </a:gs>
              <a:gs pos="100000">
                <a:srgbClr val="D8BFD8"/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2DDF54-96C0-D5CF-3EE2-3BBA3BD2F8D5}"/>
              </a:ext>
            </a:extLst>
          </p:cNvPr>
          <p:cNvSpPr txBox="1"/>
          <p:nvPr/>
        </p:nvSpPr>
        <p:spPr>
          <a:xfrm>
            <a:off x="4308473" y="2368739"/>
            <a:ext cx="5872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30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57CC8DE-C573-8C5F-4C29-283C49C5C827}"/>
              </a:ext>
            </a:extLst>
          </p:cNvPr>
          <p:cNvSpPr txBox="1"/>
          <p:nvPr/>
        </p:nvSpPr>
        <p:spPr>
          <a:xfrm>
            <a:off x="4308473" y="5677311"/>
            <a:ext cx="5872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32" name="Прямокутник 31">
            <a:extLst>
              <a:ext uri="{FF2B5EF4-FFF2-40B4-BE49-F238E27FC236}">
                <a16:creationId xmlns:a16="http://schemas.microsoft.com/office/drawing/2014/main" id="{07BF5DEB-DBEA-401E-80B7-E43267B36CFA}"/>
              </a:ext>
            </a:extLst>
          </p:cNvPr>
          <p:cNvSpPr/>
          <p:nvPr/>
        </p:nvSpPr>
        <p:spPr>
          <a:xfrm>
            <a:off x="8381011" y="2781300"/>
            <a:ext cx="251928" cy="2800350"/>
          </a:xfrm>
          <a:prstGeom prst="rect">
            <a:avLst/>
          </a:prstGeom>
          <a:gradFill>
            <a:gsLst>
              <a:gs pos="25000">
                <a:srgbClr val="A52A2A"/>
              </a:gs>
              <a:gs pos="0">
                <a:srgbClr val="800000"/>
              </a:gs>
              <a:gs pos="50000">
                <a:srgbClr val="D2691E"/>
              </a:gs>
              <a:gs pos="75000">
                <a:srgbClr val="F4A460"/>
              </a:gs>
              <a:gs pos="100000">
                <a:srgbClr val="FFDEAD"/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EB420A0-D345-2265-7E6C-3DBFF2A3723E}"/>
              </a:ext>
            </a:extLst>
          </p:cNvPr>
          <p:cNvSpPr txBox="1"/>
          <p:nvPr/>
        </p:nvSpPr>
        <p:spPr>
          <a:xfrm>
            <a:off x="8213371" y="2329787"/>
            <a:ext cx="5872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60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C8EB063-AE24-70FF-4200-2DE3E128CC7E}"/>
              </a:ext>
            </a:extLst>
          </p:cNvPr>
          <p:cNvSpPr txBox="1"/>
          <p:nvPr/>
        </p:nvSpPr>
        <p:spPr>
          <a:xfrm>
            <a:off x="8222483" y="5638359"/>
            <a:ext cx="5872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9" name="Прямокутник 18"/>
          <p:cNvSpPr/>
          <p:nvPr/>
        </p:nvSpPr>
        <p:spPr>
          <a:xfrm>
            <a:off x="8588415" y="136263"/>
            <a:ext cx="3032567" cy="88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71BF5A-6668-BB90-3028-0E5A2829DA2F}"/>
              </a:ext>
            </a:extLst>
          </p:cNvPr>
          <p:cNvSpPr txBox="1"/>
          <p:nvPr/>
        </p:nvSpPr>
        <p:spPr>
          <a:xfrm>
            <a:off x="619010" y="112259"/>
            <a:ext cx="1157299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uk-UA" sz="3200" b="1" dirty="0"/>
              <a:t>ДЗЗ-Інвентаризація</a:t>
            </a:r>
            <a:r>
              <a:rPr lang="en-US" sz="3200" b="1" dirty="0"/>
              <a:t>: </a:t>
            </a:r>
            <a:br>
              <a:rPr lang="uk-UA" sz="3200" b="1" dirty="0"/>
            </a:br>
            <a:r>
              <a:rPr lang="uk-UA" sz="3200" b="1" dirty="0"/>
              <a:t>Картографування показників лісових насаджень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1995146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36788" y="431847"/>
            <a:ext cx="8730883" cy="55824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200" b="1" dirty="0">
                <a:latin typeface="+mn-lt"/>
                <a:ea typeface="+mn-ea"/>
                <a:cs typeface="+mn-cs"/>
              </a:rPr>
              <a:t>Результати</a:t>
            </a:r>
            <a:r>
              <a:rPr lang="en-US" sz="3200" b="1" dirty="0">
                <a:latin typeface="+mn-lt"/>
                <a:ea typeface="+mn-ea"/>
                <a:cs typeface="+mn-cs"/>
              </a:rPr>
              <a:t> </a:t>
            </a:r>
            <a:r>
              <a:rPr lang="uk-UA" sz="3200" b="1" dirty="0">
                <a:latin typeface="+mn-lt"/>
                <a:ea typeface="+mn-ea"/>
                <a:cs typeface="+mn-cs"/>
              </a:rPr>
              <a:t>інвентаризацій в 2023 році</a:t>
            </a:r>
          </a:p>
        </p:txBody>
      </p:sp>
      <p:sp>
        <p:nvSpPr>
          <p:cNvPr id="13" name="Місце для вмісту 2"/>
          <p:cNvSpPr txBox="1">
            <a:spLocks/>
          </p:cNvSpPr>
          <p:nvPr/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b="1"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9pPr>
          </a:lstStyle>
          <a:p>
            <a:r>
              <a:rPr lang="uk-UA" dirty="0"/>
              <a:t>НІЛ</a:t>
            </a:r>
            <a:br>
              <a:rPr lang="uk-UA" dirty="0"/>
            </a:br>
            <a:r>
              <a:rPr lang="uk-UA" sz="2400" dirty="0"/>
              <a:t>(адміністративні області)</a:t>
            </a:r>
          </a:p>
        </p:txBody>
      </p:sp>
      <p:sp>
        <p:nvSpPr>
          <p:cNvPr id="14" name="Місце для вмісту 3"/>
          <p:cNvSpPr txBox="1">
            <a:spLocks/>
          </p:cNvSpPr>
          <p:nvPr/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/>
              <a:t>Звітні таблиці для насаджень та дерев</a:t>
            </a:r>
            <a:endParaRPr lang="uk-UA" dirty="0"/>
          </a:p>
        </p:txBody>
      </p:sp>
      <p:sp>
        <p:nvSpPr>
          <p:cNvPr id="15" name="Місце для тексту 4"/>
          <p:cNvSpPr txBox="1">
            <a:spLocks/>
          </p:cNvSpPr>
          <p:nvPr/>
        </p:nvSpPr>
        <p:spPr>
          <a:xfrm>
            <a:off x="6172200" y="1681163"/>
            <a:ext cx="6019800" cy="777612"/>
          </a:xfrm>
          <a:prstGeom prst="rect">
            <a:avLst/>
          </a:prstGeom>
        </p:spPr>
        <p:txBody>
          <a:bodyPr anchor="b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uk-UA" b="1" dirty="0"/>
              <a:t>ДЗЗ-Інвентаризація </a:t>
            </a:r>
            <a:br>
              <a:rPr lang="uk-UA" b="1" dirty="0"/>
            </a:br>
            <a:r>
              <a:rPr lang="uk-UA" sz="2400" b="1" dirty="0"/>
              <a:t>(Україна, адміністративні області/райони)</a:t>
            </a:r>
          </a:p>
        </p:txBody>
      </p:sp>
      <p:sp>
        <p:nvSpPr>
          <p:cNvPr id="16" name="Місце для вмісту 5"/>
          <p:cNvSpPr txBox="1">
            <a:spLocks/>
          </p:cNvSpPr>
          <p:nvPr/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dirty="0"/>
              <a:t>Карти</a:t>
            </a:r>
            <a:endParaRPr lang="ru-RU" dirty="0"/>
          </a:p>
          <a:p>
            <a:pPr lvl="1"/>
            <a:r>
              <a:rPr lang="uk-UA" dirty="0"/>
              <a:t>Карта лісового покриву (лісова маска</a:t>
            </a:r>
            <a:r>
              <a:rPr lang="en-US" dirty="0"/>
              <a:t>)</a:t>
            </a:r>
            <a:r>
              <a:rPr lang="uk-UA" dirty="0"/>
              <a:t> та карти поширення деревних порід </a:t>
            </a:r>
          </a:p>
          <a:p>
            <a:pPr lvl="1"/>
            <a:r>
              <a:rPr lang="uk-UA" dirty="0"/>
              <a:t>Карти та таблиці розподілу ключових показників</a:t>
            </a:r>
          </a:p>
        </p:txBody>
      </p:sp>
      <p:sp>
        <p:nvSpPr>
          <p:cNvPr id="17" name="Прямокутник 16"/>
          <p:cNvSpPr/>
          <p:nvPr/>
        </p:nvSpPr>
        <p:spPr>
          <a:xfrm>
            <a:off x="670046" y="5878680"/>
            <a:ext cx="58721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altLang="uk-UA" sz="2000" b="1" kern="0" dirty="0"/>
              <a:t>Близько </a:t>
            </a:r>
            <a:r>
              <a:rPr lang="uk-UA" sz="2000" b="1" dirty="0"/>
              <a:t>2200 лісових інвентаризаційних ділянок </a:t>
            </a:r>
          </a:p>
        </p:txBody>
      </p:sp>
      <p:sp>
        <p:nvSpPr>
          <p:cNvPr id="18" name="Прямокутник 17"/>
          <p:cNvSpPr/>
          <p:nvPr/>
        </p:nvSpPr>
        <p:spPr>
          <a:xfrm>
            <a:off x="6727149" y="5835720"/>
            <a:ext cx="44432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/>
              <a:t>Додатково 660 ділянок збору даних</a:t>
            </a:r>
            <a:br>
              <a:rPr lang="uk-UA" sz="2000" b="1" dirty="0"/>
            </a:br>
            <a:endParaRPr lang="uk-UA" sz="2000" b="1" dirty="0"/>
          </a:p>
        </p:txBody>
      </p:sp>
    </p:spTree>
    <p:extLst>
      <p:ext uri="{BB962C8B-B14F-4D97-AF65-F5344CB8AC3E}">
        <p14:creationId xmlns:p14="http://schemas.microsoft.com/office/powerpoint/2010/main" val="7644562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9887F2E-4C0E-87E1-6DF6-9168BBE12AE9}"/>
              </a:ext>
            </a:extLst>
          </p:cNvPr>
          <p:cNvSpPr txBox="1"/>
          <p:nvPr/>
        </p:nvSpPr>
        <p:spPr>
          <a:xfrm>
            <a:off x="748145" y="387754"/>
            <a:ext cx="82368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/>
              <a:t>Планові заходи </a:t>
            </a:r>
            <a:r>
              <a:rPr lang="en-US" sz="3200" b="1" dirty="0"/>
              <a:t>SFI </a:t>
            </a:r>
            <a:r>
              <a:rPr lang="uk-UA" sz="3200" b="1" dirty="0"/>
              <a:t>проекту в 2024 році</a:t>
            </a:r>
            <a:r>
              <a:rPr lang="en-US" sz="3200" b="1" dirty="0"/>
              <a:t> </a:t>
            </a:r>
            <a:endParaRPr lang="de-DE" sz="32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ED2922-38E3-0E6F-51C1-9161A4BA2530}"/>
              </a:ext>
            </a:extLst>
          </p:cNvPr>
          <p:cNvSpPr txBox="1"/>
          <p:nvPr/>
        </p:nvSpPr>
        <p:spPr>
          <a:xfrm>
            <a:off x="748145" y="1690894"/>
            <a:ext cx="10443316" cy="1685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uk-UA" sz="2400" dirty="0">
                <a:solidFill>
                  <a:srgbClr val="000000"/>
                </a:solidFill>
                <a:latin typeface="Calibri" panose="020F0502020204030204" pitchFamily="34" charset="0"/>
              </a:rPr>
              <a:t>Розробка Концепції подальшого розвитку методології та організації НІЛ з використанням ДЗЗ підходів</a:t>
            </a:r>
          </a:p>
          <a:p>
            <a:pPr marL="800100" lvl="1" indent="-34290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uk-UA" sz="2400" dirty="0">
                <a:solidFill>
                  <a:srgbClr val="000000"/>
                </a:solidFill>
                <a:latin typeface="Calibri" panose="020F0502020204030204" pitchFamily="34" charset="0"/>
              </a:rPr>
              <a:t>Розробка Концепції аналізу потенційних сценаріїв постачання деревини в Україні</a:t>
            </a:r>
          </a:p>
        </p:txBody>
      </p:sp>
    </p:spTree>
    <p:extLst>
      <p:ext uri="{BB962C8B-B14F-4D97-AF65-F5344CB8AC3E}">
        <p14:creationId xmlns:p14="http://schemas.microsoft.com/office/powerpoint/2010/main" val="3352808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690283" y="274728"/>
            <a:ext cx="9077139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uk-UA" altLang="uk-UA" sz="3200" b="1" dirty="0">
                <a:latin typeface="+mn-lt"/>
                <a:ea typeface="+mn-ea"/>
                <a:cs typeface="+mn-cs"/>
              </a:rPr>
              <a:t>Нормативно-правове забезпечення НІЛ</a:t>
            </a:r>
          </a:p>
        </p:txBody>
      </p:sp>
      <p:sp>
        <p:nvSpPr>
          <p:cNvPr id="3" name="Прямокутник 2"/>
          <p:cNvSpPr/>
          <p:nvPr/>
        </p:nvSpPr>
        <p:spPr>
          <a:xfrm>
            <a:off x="690283" y="1340769"/>
            <a:ext cx="11161058" cy="526297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dirty="0">
                <a:latin typeface="Calibri" panose="020F0502020204030204" pitchFamily="34" charset="0"/>
              </a:rPr>
              <a:t>ЗАКОН УКРАЇНИ «Про внесення змін до Лісового кодексу України щодо проведення національної інвентаризації лісів» від 02.06.2020 №643-IX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dirty="0">
                <a:latin typeface="Calibri" panose="020F0502020204030204" pitchFamily="34" charset="0"/>
              </a:rPr>
              <a:t>ПОСТАНОВА Кабінету Міністрів України «Про затвердження Порядку проведення національної інвентаризації лісів та внесення зміни у додаток до Положення про набори даних, які підлягають оприлюдненню у формі відкритих даних» від 21 квітня 2021 р. № 392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dirty="0">
                <a:latin typeface="Calibri" panose="020F0502020204030204" pitchFamily="34" charset="0"/>
              </a:rPr>
              <a:t>ПОСТАНОВА Кабінету Міністрів України «Про внесення змін до Порядку використання коштів, передбачених у державному бюджеті для фінансування заходів з ведення лісового і мисливського господарства, охорони і захисту лісів у лісовому фонді, створення захисних лісових насаджень та полезахисних лісових смуг» від 9 червня 2021 р. № 602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dirty="0">
                <a:latin typeface="Calibri" panose="020F0502020204030204" pitchFamily="34" charset="0"/>
              </a:rPr>
              <a:t>ПОСТАНОВА Кабінету Міністрів України «</a:t>
            </a:r>
            <a:r>
              <a:rPr lang="ru-RU" sz="2400" dirty="0" err="1"/>
              <a:t>Деякі</a:t>
            </a:r>
            <a:r>
              <a:rPr lang="ru-RU" sz="2400" dirty="0"/>
              <a:t> </a:t>
            </a:r>
            <a:r>
              <a:rPr lang="ru-RU" sz="2400" dirty="0" err="1"/>
              <a:t>питання</a:t>
            </a:r>
            <a:r>
              <a:rPr lang="ru-RU" sz="2400" dirty="0"/>
              <a:t> </a:t>
            </a:r>
            <a:r>
              <a:rPr lang="ru-RU" sz="2400" dirty="0" err="1"/>
              <a:t>проведення</a:t>
            </a:r>
            <a:r>
              <a:rPr lang="ru-RU" sz="2400" dirty="0"/>
              <a:t> </a:t>
            </a:r>
            <a:r>
              <a:rPr lang="ru-RU" sz="2400" dirty="0" err="1"/>
              <a:t>національної</a:t>
            </a:r>
            <a:r>
              <a:rPr lang="ru-RU" sz="2400" dirty="0"/>
              <a:t> </a:t>
            </a:r>
            <a:r>
              <a:rPr lang="ru-RU" sz="2400" dirty="0" err="1"/>
              <a:t>інвентаризації</a:t>
            </a:r>
            <a:r>
              <a:rPr lang="ru-RU" sz="2400" dirty="0"/>
              <a:t> </a:t>
            </a:r>
            <a:r>
              <a:rPr lang="ru-RU" sz="2400" dirty="0" err="1"/>
              <a:t>лісів</a:t>
            </a:r>
            <a:r>
              <a:rPr lang="ru-RU" sz="2400" dirty="0"/>
              <a:t> у </a:t>
            </a:r>
            <a:r>
              <a:rPr lang="ru-RU" sz="2400" dirty="0" err="1"/>
              <a:t>період</a:t>
            </a:r>
            <a:r>
              <a:rPr lang="ru-RU" sz="2400" dirty="0"/>
              <a:t> </a:t>
            </a:r>
            <a:r>
              <a:rPr lang="ru-RU" sz="2400" dirty="0" err="1"/>
              <a:t>воєнного</a:t>
            </a:r>
            <a:r>
              <a:rPr lang="ru-RU" sz="2400" dirty="0"/>
              <a:t> стану» </a:t>
            </a:r>
            <a:r>
              <a:rPr lang="ru-RU" sz="2400" dirty="0" err="1"/>
              <a:t>від</a:t>
            </a:r>
            <a:r>
              <a:rPr lang="ru-RU" sz="2400" dirty="0"/>
              <a:t> 25 </a:t>
            </a:r>
            <a:r>
              <a:rPr lang="ru-RU" sz="2400" dirty="0" err="1"/>
              <a:t>квітня</a:t>
            </a:r>
            <a:r>
              <a:rPr lang="ru-RU" sz="2400" dirty="0"/>
              <a:t> 2023 р. № 388</a:t>
            </a:r>
            <a:endParaRPr lang="uk-UA" sz="24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sz="2400" dirty="0">
              <a:latin typeface="Calibri" panose="020F0502020204030204" pitchFamily="34" charset="0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8588415" y="136263"/>
            <a:ext cx="3032567" cy="88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87525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690283" y="367469"/>
            <a:ext cx="9077139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uk-UA" altLang="uk-UA" sz="3200" b="1" dirty="0">
                <a:latin typeface="+mn-lt"/>
                <a:ea typeface="+mn-ea"/>
                <a:cs typeface="+mn-cs"/>
              </a:rPr>
              <a:t>Етапи розвитку НІЛ</a:t>
            </a:r>
          </a:p>
        </p:txBody>
      </p:sp>
      <p:sp>
        <p:nvSpPr>
          <p:cNvPr id="3" name="Прямокутник 2"/>
          <p:cNvSpPr/>
          <p:nvPr/>
        </p:nvSpPr>
        <p:spPr>
          <a:xfrm>
            <a:off x="690283" y="1609710"/>
            <a:ext cx="11161058" cy="45243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b="1" dirty="0">
                <a:latin typeface="Calibri" panose="020F0502020204030204" pitchFamily="34" charset="0"/>
              </a:rPr>
              <a:t>Етап 1: </a:t>
            </a:r>
            <a:r>
              <a:rPr lang="uk-UA" sz="2400" dirty="0">
                <a:latin typeface="Calibri" panose="020F0502020204030204" pitchFamily="34" charset="0"/>
              </a:rPr>
              <a:t>Регіональні інвентаризації (2007-2015 роки): </a:t>
            </a:r>
            <a:br>
              <a:rPr lang="uk-UA" sz="2400" dirty="0">
                <a:latin typeface="Calibri" panose="020F0502020204030204" pitchFamily="34" charset="0"/>
              </a:rPr>
            </a:br>
            <a:r>
              <a:rPr lang="uk-UA" sz="2400" dirty="0">
                <a:latin typeface="Calibri" panose="020F0502020204030204" pitchFamily="34" charset="0"/>
              </a:rPr>
              <a:t>Проведення регіональних інвентаризаційних робіт в двох областях України на площі близько 1 млн. га.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sz="24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b="1" dirty="0">
                <a:latin typeface="Calibri" panose="020F0502020204030204" pitchFamily="34" charset="0"/>
              </a:rPr>
              <a:t>Етап 2: </a:t>
            </a:r>
            <a:r>
              <a:rPr lang="uk-UA" sz="2400" dirty="0">
                <a:latin typeface="Calibri" panose="020F0502020204030204" pitchFamily="34" charset="0"/>
              </a:rPr>
              <a:t>Формування національного законодавства (2020-2021 роки)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sz="24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b="1" dirty="0">
                <a:latin typeface="Calibri" panose="020F0502020204030204" pitchFamily="34" charset="0"/>
              </a:rPr>
              <a:t>Етап 3: </a:t>
            </a:r>
            <a:r>
              <a:rPr lang="uk-UA" sz="2400" dirty="0">
                <a:latin typeface="Calibri" panose="020F0502020204030204" pitchFamily="34" charset="0"/>
              </a:rPr>
              <a:t>Сучасний період (з 2021 року): </a:t>
            </a:r>
            <a:br>
              <a:rPr lang="uk-UA" sz="2400" dirty="0">
                <a:latin typeface="Calibri" panose="020F0502020204030204" pitchFamily="34" charset="0"/>
              </a:rPr>
            </a:br>
            <a:r>
              <a:rPr lang="uk-UA" sz="2400" dirty="0">
                <a:latin typeface="Calibri" panose="020F0502020204030204" pitchFamily="34" charset="0"/>
              </a:rPr>
              <a:t>Впроваджується стандартизована система інвентаризації лісів в Україні. Створено централізовану базу даних та розроблено єдині методики збору та аналізу даних.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sz="24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sz="2400" dirty="0">
              <a:latin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</a:rPr>
              <a:t>NFI web-site: </a:t>
            </a:r>
            <a:r>
              <a:rPr lang="en-US" sz="2400" dirty="0">
                <a:latin typeface="Calibri" panose="020F0502020204030204" pitchFamily="34" charset="0"/>
                <a:hlinkClick r:id="rId2"/>
              </a:rPr>
              <a:t>https://nfi.org.ua/en/</a:t>
            </a:r>
            <a:r>
              <a:rPr lang="en-US" sz="2400" dirty="0">
                <a:latin typeface="Calibri" panose="020F0502020204030204" pitchFamily="34" charset="0"/>
              </a:rPr>
              <a:t>  </a:t>
            </a:r>
            <a:r>
              <a:rPr lang="uk-UA" sz="2400" dirty="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4" name="Прямокутник 3"/>
          <p:cNvSpPr/>
          <p:nvPr/>
        </p:nvSpPr>
        <p:spPr>
          <a:xfrm>
            <a:off x="8588415" y="136263"/>
            <a:ext cx="3032567" cy="88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88767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2" t="15170" r="3671" b="11079"/>
          <a:stretch>
            <a:fillRect/>
          </a:stretch>
        </p:blipFill>
        <p:spPr bwMode="auto">
          <a:xfrm>
            <a:off x="1506352" y="1806315"/>
            <a:ext cx="8955087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BBDABB"/>
                    </a:gs>
                    <a:gs pos="100000">
                      <a:schemeClr val="bg2">
                        <a:alpha val="14998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8" t="15051" r="3696" b="10660"/>
          <a:stretch>
            <a:fillRect/>
          </a:stretch>
        </p:blipFill>
        <p:spPr bwMode="auto">
          <a:xfrm>
            <a:off x="1503177" y="1798377"/>
            <a:ext cx="8958262" cy="476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BBDABB"/>
                    </a:gs>
                    <a:gs pos="100000">
                      <a:schemeClr val="bg2">
                        <a:alpha val="14998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Заголовок 1"/>
          <p:cNvSpPr>
            <a:spLocks noGrp="1"/>
          </p:cNvSpPr>
          <p:nvPr>
            <p:ph type="title"/>
          </p:nvPr>
        </p:nvSpPr>
        <p:spPr>
          <a:xfrm>
            <a:off x="711957" y="480298"/>
            <a:ext cx="8798953" cy="545165"/>
          </a:xfrm>
        </p:spPr>
        <p:txBody>
          <a:bodyPr>
            <a:noAutofit/>
          </a:bodyPr>
          <a:lstStyle/>
          <a:p>
            <a:pPr eaLnBrk="1" hangingPunct="1"/>
            <a:r>
              <a:rPr lang="uk-UA" altLang="uk-UA" sz="3200" b="1" dirty="0">
                <a:latin typeface="+mn-lt"/>
                <a:ea typeface="+mn-ea"/>
                <a:cs typeface="+mn-cs"/>
              </a:rPr>
              <a:t>Мережа НІЛ: Масштаб 1:10000000</a:t>
            </a:r>
          </a:p>
        </p:txBody>
      </p:sp>
      <p:sp>
        <p:nvSpPr>
          <p:cNvPr id="6" name="Місце для вмісту 1"/>
          <p:cNvSpPr txBox="1">
            <a:spLocks/>
          </p:cNvSpPr>
          <p:nvPr/>
        </p:nvSpPr>
        <p:spPr bwMode="auto">
          <a:xfrm>
            <a:off x="1783557" y="1268527"/>
            <a:ext cx="8221662" cy="379412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>
              <a:buClr>
                <a:schemeClr val="accent5">
                  <a:lumMod val="50000"/>
                </a:schemeClr>
              </a:buClr>
              <a:defRPr/>
            </a:pPr>
            <a:r>
              <a:rPr lang="uk-UA" altLang="uk-UA" sz="2400" dirty="0">
                <a:effectLst/>
                <a:latin typeface="Calibri" panose="020F0502020204030204" pitchFamily="34" charset="0"/>
              </a:rPr>
              <a:t>Загальна кількість інвентаризаційних ділянок - 96,6 тис.</a:t>
            </a:r>
          </a:p>
        </p:txBody>
      </p:sp>
      <p:sp>
        <p:nvSpPr>
          <p:cNvPr id="7" name="Прямокутник 6"/>
          <p:cNvSpPr/>
          <p:nvPr/>
        </p:nvSpPr>
        <p:spPr>
          <a:xfrm>
            <a:off x="8588415" y="136263"/>
            <a:ext cx="3032567" cy="88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кутник 7"/>
          <p:cNvSpPr/>
          <p:nvPr/>
        </p:nvSpPr>
        <p:spPr>
          <a:xfrm>
            <a:off x="8740815" y="288663"/>
            <a:ext cx="3032567" cy="88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79" y="4498034"/>
            <a:ext cx="3950340" cy="227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309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335" y="1643553"/>
            <a:ext cx="8462963" cy="4915315"/>
          </a:xfrm>
          <a:prstGeom prst="rect">
            <a:avLst/>
          </a:prstGeom>
        </p:spPr>
      </p:pic>
      <p:sp>
        <p:nvSpPr>
          <p:cNvPr id="7173" name="TextBox 1"/>
          <p:cNvSpPr txBox="1">
            <a:spLocks noChangeArrowheads="1"/>
          </p:cNvSpPr>
          <p:nvPr/>
        </p:nvSpPr>
        <p:spPr bwMode="auto">
          <a:xfrm>
            <a:off x="3207310" y="5504236"/>
            <a:ext cx="184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uk-UA" altLang="uk-UA" sz="2400"/>
          </a:p>
        </p:txBody>
      </p:sp>
      <p:sp>
        <p:nvSpPr>
          <p:cNvPr id="8" name="Місце для вмісту 1"/>
          <p:cNvSpPr txBox="1">
            <a:spLocks/>
          </p:cNvSpPr>
          <p:nvPr/>
        </p:nvSpPr>
        <p:spPr bwMode="auto">
          <a:xfrm>
            <a:off x="2134846" y="1212116"/>
            <a:ext cx="7700309" cy="936625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>
              <a:buClr>
                <a:schemeClr val="accent5">
                  <a:lumMod val="50000"/>
                </a:schemeClr>
              </a:buClr>
              <a:defRPr/>
            </a:pPr>
            <a:r>
              <a:rPr lang="uk-UA" altLang="uk-UA" sz="2400" dirty="0">
                <a:effectLst/>
                <a:latin typeface="Calibri" panose="020F0502020204030204" pitchFamily="34" charset="0"/>
              </a:rPr>
              <a:t>Понад 18 тис. лісових інвентаризаційних ділянок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746680" y="456546"/>
            <a:ext cx="8798953" cy="545165"/>
          </a:xfrm>
        </p:spPr>
        <p:txBody>
          <a:bodyPr>
            <a:noAutofit/>
          </a:bodyPr>
          <a:lstStyle/>
          <a:p>
            <a:pPr eaLnBrk="1" hangingPunct="1"/>
            <a:r>
              <a:rPr lang="uk-UA" altLang="uk-UA" sz="3200" b="1" dirty="0">
                <a:latin typeface="+mn-lt"/>
                <a:ea typeface="+mn-ea"/>
                <a:cs typeface="+mn-cs"/>
              </a:rPr>
              <a:t>Мережа НІЛ: Масштаб 1:100000</a:t>
            </a:r>
          </a:p>
        </p:txBody>
      </p:sp>
      <p:sp>
        <p:nvSpPr>
          <p:cNvPr id="9" name="Прямокутник 8"/>
          <p:cNvSpPr/>
          <p:nvPr/>
        </p:nvSpPr>
        <p:spPr>
          <a:xfrm>
            <a:off x="8588415" y="136263"/>
            <a:ext cx="3032567" cy="88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7667" t="10106" r="5690" b="329"/>
          <a:stretch/>
        </p:blipFill>
        <p:spPr>
          <a:xfrm>
            <a:off x="2322339" y="4462670"/>
            <a:ext cx="2266448" cy="22556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711" y="4462670"/>
            <a:ext cx="2192628" cy="2240112"/>
          </a:xfrm>
          <a:prstGeom prst="rect">
            <a:avLst/>
          </a:prstGeom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9602" y="2883063"/>
            <a:ext cx="2486217" cy="1847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BBDABB"/>
                    </a:gs>
                    <a:gs pos="100000">
                      <a:schemeClr val="bg2">
                        <a:alpha val="14998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1069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336" t="8661" r="3021" b="5123"/>
          <a:stretch/>
        </p:blipFill>
        <p:spPr>
          <a:xfrm>
            <a:off x="1174375" y="1487344"/>
            <a:ext cx="9932895" cy="44733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9887F2E-4C0E-87E1-6DF6-9168BBE12AE9}"/>
              </a:ext>
            </a:extLst>
          </p:cNvPr>
          <p:cNvSpPr txBox="1"/>
          <p:nvPr/>
        </p:nvSpPr>
        <p:spPr>
          <a:xfrm>
            <a:off x="748145" y="368135"/>
            <a:ext cx="6097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/>
              <a:t>Проведення НІЛ в 2023 році</a:t>
            </a:r>
            <a:endParaRPr lang="de-DE" sz="32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2252" y="4340506"/>
            <a:ext cx="2823349" cy="1474883"/>
          </a:xfrm>
          <a:prstGeom prst="rect">
            <a:avLst/>
          </a:prstGeom>
        </p:spPr>
      </p:pic>
      <p:sp>
        <p:nvSpPr>
          <p:cNvPr id="11" name="Прямокутник 10"/>
          <p:cNvSpPr/>
          <p:nvPr/>
        </p:nvSpPr>
        <p:spPr>
          <a:xfrm>
            <a:off x="486006" y="6350061"/>
            <a:ext cx="54986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altLang="uk-UA" sz="2000" b="1" kern="0" dirty="0"/>
              <a:t>НІЛ: </a:t>
            </a:r>
            <a:r>
              <a:rPr lang="uk-UA" altLang="uk-UA" sz="2000" kern="0" dirty="0"/>
              <a:t>≈</a:t>
            </a:r>
            <a:r>
              <a:rPr lang="uk-UA" altLang="uk-UA" sz="2000" b="1" kern="0" dirty="0"/>
              <a:t> </a:t>
            </a:r>
            <a:r>
              <a:rPr lang="uk-UA" sz="2000" b="1" dirty="0"/>
              <a:t>2200 лісових інвентаризаційних ділянок  </a:t>
            </a:r>
          </a:p>
        </p:txBody>
      </p:sp>
      <p:sp>
        <p:nvSpPr>
          <p:cNvPr id="12" name="Прямокутник 11"/>
          <p:cNvSpPr/>
          <p:nvPr/>
        </p:nvSpPr>
        <p:spPr>
          <a:xfrm>
            <a:off x="5984627" y="6350061"/>
            <a:ext cx="59951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/>
              <a:t>+ </a:t>
            </a:r>
            <a:r>
              <a:rPr lang="uk-UA" altLang="uk-UA" sz="2000" kern="0" dirty="0"/>
              <a:t>≈</a:t>
            </a:r>
            <a:r>
              <a:rPr lang="uk-UA" sz="2000" b="1" dirty="0"/>
              <a:t> 660 ділянок збору даних</a:t>
            </a:r>
            <a:r>
              <a:rPr lang="en-US" sz="2000" b="1" dirty="0"/>
              <a:t>: </a:t>
            </a:r>
            <a:r>
              <a:rPr lang="uk-UA" sz="2000" b="1" dirty="0"/>
              <a:t> ДЗЗ-Інвентаризація</a:t>
            </a:r>
            <a:br>
              <a:rPr lang="uk-UA" sz="2000" b="1" dirty="0"/>
            </a:br>
            <a:endParaRPr lang="uk-UA" sz="2000" b="1" dirty="0"/>
          </a:p>
        </p:txBody>
      </p:sp>
      <p:sp>
        <p:nvSpPr>
          <p:cNvPr id="13" name="Прямокутник 12"/>
          <p:cNvSpPr/>
          <p:nvPr/>
        </p:nvSpPr>
        <p:spPr>
          <a:xfrm>
            <a:off x="8588415" y="136263"/>
            <a:ext cx="3032567" cy="88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9351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93035A-F168-6F98-A716-46D28FA60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E7181-CA54-4834-B0AA-E251DC475F5A}" type="slidenum">
              <a:rPr lang="en-GB" smtClean="0"/>
              <a:t>7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ED2922-38E3-0E6F-51C1-9161A4BA2530}"/>
              </a:ext>
            </a:extLst>
          </p:cNvPr>
          <p:cNvSpPr txBox="1"/>
          <p:nvPr/>
        </p:nvSpPr>
        <p:spPr>
          <a:xfrm>
            <a:off x="721424" y="1464990"/>
            <a:ext cx="10992155" cy="22852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uk-UA" sz="2400" dirty="0">
                <a:solidFill>
                  <a:srgbClr val="000000"/>
                </a:solidFill>
                <a:latin typeface="Calibri" panose="020F0502020204030204" pitchFamily="34" charset="0"/>
              </a:rPr>
              <a:t>Завершити перший цикл національної інвентаризації лісів в найближчі роки неможливо: </a:t>
            </a:r>
          </a:p>
          <a:p>
            <a:pPr marL="800100" lvl="1" indent="-34290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uk-UA" sz="2400" dirty="0">
                <a:solidFill>
                  <a:srgbClr val="000000"/>
                </a:solidFill>
                <a:latin typeface="Calibri" panose="020F0502020204030204" pitchFamily="34" charset="0"/>
              </a:rPr>
              <a:t>Зменшення 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державного </a:t>
            </a:r>
            <a:r>
              <a:rPr lang="ru-RU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фінансування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 НІЛ</a:t>
            </a:r>
          </a:p>
          <a:p>
            <a:pPr marL="800100" lvl="1" indent="-34290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Обмежений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 доступ до лісів для збору </a:t>
            </a:r>
            <a:r>
              <a:rPr lang="ru-RU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польових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даних</a:t>
            </a:r>
            <a:endParaRPr lang="ru-RU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800100" lvl="1" indent="-34290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ru-RU" sz="2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887F2E-4C0E-87E1-6DF6-9168BBE12AE9}"/>
              </a:ext>
            </a:extLst>
          </p:cNvPr>
          <p:cNvSpPr txBox="1"/>
          <p:nvPr/>
        </p:nvSpPr>
        <p:spPr>
          <a:xfrm>
            <a:off x="748145" y="368135"/>
            <a:ext cx="8087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/>
              <a:t>Сучасні рамкові умови</a:t>
            </a:r>
            <a:r>
              <a:rPr lang="de-DE" sz="3200" b="1" dirty="0"/>
              <a:t> </a:t>
            </a:r>
            <a:r>
              <a:rPr lang="uk-UA" sz="3200" b="1" dirty="0"/>
              <a:t>та</a:t>
            </a:r>
            <a:r>
              <a:rPr lang="de-DE" sz="3200" b="1" dirty="0"/>
              <a:t> </a:t>
            </a:r>
            <a:r>
              <a:rPr lang="uk-UA" sz="3200" b="1" dirty="0"/>
              <a:t>виклики</a:t>
            </a:r>
            <a:r>
              <a:rPr lang="de-DE" sz="3200" b="1" dirty="0"/>
              <a:t>  </a:t>
            </a:r>
          </a:p>
        </p:txBody>
      </p:sp>
      <p:sp>
        <p:nvSpPr>
          <p:cNvPr id="2" name="Прямокутник 1"/>
          <p:cNvSpPr/>
          <p:nvPr/>
        </p:nvSpPr>
        <p:spPr>
          <a:xfrm>
            <a:off x="748145" y="3800646"/>
            <a:ext cx="11115906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Як досягнути результатів інвентаризації лісів </a:t>
            </a:r>
            <a:endParaRPr lang="en-US" sz="24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971550" lvl="1" indent="-514350">
              <a:spcBef>
                <a:spcPts val="600"/>
              </a:spcBef>
              <a:spcAft>
                <a:spcPts val="300"/>
              </a:spcAft>
              <a:buFont typeface="+mj-lt"/>
              <a:buAutoNum type="romanLcPeriod"/>
            </a:pPr>
            <a:r>
              <a:rPr lang="uk-UA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для всієї України </a:t>
            </a:r>
            <a:endParaRPr lang="en-US" sz="24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1428750" lvl="2" indent="-514350">
              <a:spcBef>
                <a:spcPts val="600"/>
              </a:spcBef>
              <a:spcAft>
                <a:spcPts val="300"/>
              </a:spcAft>
              <a:buFont typeface="+mj-lt"/>
              <a:buAutoNum type="romanLcPeriod" startAt="2"/>
            </a:pPr>
            <a:r>
              <a:rPr lang="uk-UA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в коротші терміни?</a:t>
            </a:r>
          </a:p>
        </p:txBody>
      </p:sp>
      <p:sp>
        <p:nvSpPr>
          <p:cNvPr id="7" name="Прямокутник 6"/>
          <p:cNvSpPr/>
          <p:nvPr/>
        </p:nvSpPr>
        <p:spPr>
          <a:xfrm>
            <a:off x="8588415" y="136263"/>
            <a:ext cx="3032567" cy="88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68837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93035A-F168-6F98-A716-46D28FA60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E7181-CA54-4834-B0AA-E251DC475F5A}" type="slidenum">
              <a:rPr lang="en-GB" smtClean="0"/>
              <a:t>8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887F2E-4C0E-87E1-6DF6-9168BBE12AE9}"/>
              </a:ext>
            </a:extLst>
          </p:cNvPr>
          <p:cNvSpPr txBox="1"/>
          <p:nvPr/>
        </p:nvSpPr>
        <p:spPr>
          <a:xfrm>
            <a:off x="748145" y="368135"/>
            <a:ext cx="6097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/>
              <a:t>Німецько-український </a:t>
            </a:r>
            <a:r>
              <a:rPr lang="en-US" sz="3200" b="1" dirty="0"/>
              <a:t>SFI </a:t>
            </a:r>
            <a:r>
              <a:rPr lang="uk-UA" sz="3200" b="1" dirty="0"/>
              <a:t>проект </a:t>
            </a:r>
            <a:endParaRPr lang="de-DE" sz="3200" b="1" dirty="0"/>
          </a:p>
        </p:txBody>
      </p:sp>
      <p:sp>
        <p:nvSpPr>
          <p:cNvPr id="6" name="Місце для вмісту 2"/>
          <p:cNvSpPr txBox="1">
            <a:spLocks/>
          </p:cNvSpPr>
          <p:nvPr/>
        </p:nvSpPr>
        <p:spPr>
          <a:xfrm>
            <a:off x="580009" y="1699843"/>
            <a:ext cx="5999896" cy="375143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dirty="0"/>
              <a:t>Німецько-український проект «Технічна підтримка розвитку лісової політики та впровадження національної інвентаризації лісів» (2021-2024)</a:t>
            </a:r>
          </a:p>
          <a:p>
            <a:pPr lvl="1"/>
            <a:r>
              <a:rPr lang="uk-UA" dirty="0"/>
              <a:t>Проект «Спеціальна підтримка національної інвентаризації лісів» (</a:t>
            </a:r>
            <a:r>
              <a:rPr lang="en-US" dirty="0"/>
              <a:t>2022-</a:t>
            </a:r>
            <a:r>
              <a:rPr lang="uk-UA" dirty="0"/>
              <a:t>2023) </a:t>
            </a:r>
          </a:p>
          <a:p>
            <a:pPr lvl="2"/>
            <a:r>
              <a:rPr lang="uk-UA" sz="2400" dirty="0"/>
              <a:t>Проведення інвентаризації лісів з використанням дистанційного зондування Землі </a:t>
            </a:r>
            <a:br>
              <a:rPr lang="en-US" sz="2400" dirty="0"/>
            </a:br>
            <a:r>
              <a:rPr lang="uk-UA" sz="2400" b="1" dirty="0"/>
              <a:t>(ДЗЗ-Інвентаризація)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uk-UA" sz="2400" dirty="0"/>
          </a:p>
        </p:txBody>
      </p:sp>
      <p:sp>
        <p:nvSpPr>
          <p:cNvPr id="11" name="Прямокутник 10"/>
          <p:cNvSpPr/>
          <p:nvPr/>
        </p:nvSpPr>
        <p:spPr>
          <a:xfrm>
            <a:off x="1457238" y="5894685"/>
            <a:ext cx="44221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/>
              <a:t>(</a:t>
            </a:r>
            <a:r>
              <a:rPr lang="en-GB" sz="2400" dirty="0">
                <a:hlinkClick r:id="rId2"/>
              </a:rPr>
              <a:t>https://www.sfi-ukraine.org.ua/</a:t>
            </a:r>
            <a:r>
              <a:rPr lang="uk-UA" sz="2400" dirty="0"/>
              <a:t>)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963" y="1699843"/>
            <a:ext cx="5513407" cy="4288206"/>
          </a:xfrm>
          <a:prstGeom prst="rect">
            <a:avLst/>
          </a:prstGeom>
        </p:spPr>
      </p:pic>
      <p:sp>
        <p:nvSpPr>
          <p:cNvPr id="13" name="Прямокутник 12"/>
          <p:cNvSpPr/>
          <p:nvPr/>
        </p:nvSpPr>
        <p:spPr>
          <a:xfrm>
            <a:off x="8588415" y="136263"/>
            <a:ext cx="3032567" cy="88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82793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0A4736-088A-B8C3-44A1-3F7928830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E7181-CA54-4834-B0AA-E251DC475F5A}" type="slidenum">
              <a:rPr lang="en-GB" smtClean="0"/>
              <a:t>9</a:t>
            </a:fld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191ABC-5EF2-5E0B-3FC2-87151A366ED1}"/>
              </a:ext>
            </a:extLst>
          </p:cNvPr>
          <p:cNvSpPr txBox="1"/>
          <p:nvPr/>
        </p:nvSpPr>
        <p:spPr>
          <a:xfrm>
            <a:off x="838200" y="1601202"/>
            <a:ext cx="8294738" cy="4755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uk-UA" sz="2400" dirty="0">
                <a:solidFill>
                  <a:srgbClr val="000000"/>
                </a:solidFill>
                <a:latin typeface="Calibri" panose="020F0502020204030204" pitchFamily="34" charset="0"/>
              </a:rPr>
              <a:t>Розроблена стратегія комбінованого використання багатоджерельних вихідних даних в ДЗЗ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-</a:t>
            </a:r>
            <a:r>
              <a:rPr lang="uk-UA" sz="2400" dirty="0">
                <a:solidFill>
                  <a:srgbClr val="000000"/>
                </a:solidFill>
                <a:latin typeface="Calibri" panose="020F0502020204030204" pitchFamily="34" charset="0"/>
              </a:rPr>
              <a:t>інвентаризації (тобто, ділянок НІЛ, даних лісовпорядкування, візуальної інтерпретації)</a:t>
            </a:r>
            <a:endParaRPr 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Проведено </a:t>
            </a:r>
            <a:r>
              <a:rPr lang="ru-RU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вибір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uk-UA" sz="2400" dirty="0">
                <a:solidFill>
                  <a:srgbClr val="000000"/>
                </a:solidFill>
                <a:latin typeface="Calibri" panose="020F0502020204030204" pitchFamily="34" charset="0"/>
              </a:rPr>
              <a:t>даних ДЗЗ та формування </a:t>
            </a:r>
            <a:r>
              <a:rPr lang="ru-RU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супутникових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 часових рядів (джерело даних, просторов</a:t>
            </a:r>
            <a:r>
              <a:rPr lang="uk-UA" sz="2400" dirty="0">
                <a:solidFill>
                  <a:srgbClr val="000000"/>
                </a:solidFill>
                <a:latin typeface="Calibri" panose="020F0502020204030204" pitchFamily="34" charset="0"/>
              </a:rPr>
              <a:t>е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розрізнення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, інші технічні питання)</a:t>
            </a:r>
            <a:endParaRPr 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Розроблено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технологічний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процес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 обробки даних для картографування лісового покриву</a:t>
            </a:r>
          </a:p>
          <a:p>
            <a:pPr marL="342900" indent="-34290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Визначені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методи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картографування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 поширення видів та </a:t>
            </a:r>
            <a:r>
              <a:rPr lang="uk-UA" sz="2400" dirty="0">
                <a:solidFill>
                  <a:srgbClr val="000000"/>
                </a:solidFill>
                <a:latin typeface="Calibri" panose="020F0502020204030204" pitchFamily="34" charset="0"/>
              </a:rPr>
              <a:t>прогнозування таксаційних показників лісових насаджень 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lang="uk-UA" sz="2400" dirty="0">
                <a:solidFill>
                  <a:srgbClr val="000000"/>
                </a:solidFill>
                <a:latin typeface="Calibri" panose="020F0502020204030204" pitchFamily="34" charset="0"/>
              </a:rPr>
              <a:t>стовбуровий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 запас, діаметр, висота деревостанів тощо)</a:t>
            </a:r>
            <a:endParaRPr lang="de-DE" sz="2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71BF5A-6668-BB90-3028-0E5A2829DA2F}"/>
              </a:ext>
            </a:extLst>
          </p:cNvPr>
          <p:cNvSpPr txBox="1"/>
          <p:nvPr/>
        </p:nvSpPr>
        <p:spPr>
          <a:xfrm>
            <a:off x="680227" y="154652"/>
            <a:ext cx="80339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RS-Inventory approach: </a:t>
            </a:r>
            <a:br>
              <a:rPr lang="en-US" sz="3200" b="1" dirty="0"/>
            </a:br>
            <a:r>
              <a:rPr lang="uk-UA" sz="3200" b="1" dirty="0"/>
              <a:t>на прикладі Сумської області</a:t>
            </a:r>
            <a:endParaRPr lang="en-US" sz="3200" b="1" dirty="0"/>
          </a:p>
        </p:txBody>
      </p:sp>
      <p:pic>
        <p:nvPicPr>
          <p:cNvPr id="8" name="Рисунок 7" descr="Зображення, що містить текст, карта, атлант, схема&#10;&#10;Автоматично згенерований опис">
            <a:extLst>
              <a:ext uri="{FF2B5EF4-FFF2-40B4-BE49-F238E27FC236}">
                <a16:creationId xmlns:a16="http://schemas.microsoft.com/office/drawing/2014/main" id="{B6616C0D-8F63-69FA-7FFA-E390302F504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196" y="1882600"/>
            <a:ext cx="2243728" cy="410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081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SG meeting 21.07.2023" id="{2E33F7C5-FCFC-4DE6-A609-4145FD94548F}" vid="{437B869E-E669-40C6-8525-A04331E5B2C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AB636C1F3EE534CAA6EFBA56B84BCC7" ma:contentTypeVersion="16" ma:contentTypeDescription="Ein neues Dokument erstellen." ma:contentTypeScope="" ma:versionID="bdb9f335a7acde2cdcdc5d37f107539c">
  <xsd:schema xmlns:xsd="http://www.w3.org/2001/XMLSchema" xmlns:xs="http://www.w3.org/2001/XMLSchema" xmlns:p="http://schemas.microsoft.com/office/2006/metadata/properties" xmlns:ns2="080b72cc-e4c4-4790-9f97-f133ee35ae8e" xmlns:ns3="b4228b6d-77f5-4e88-95df-114489aa8b8b" targetNamespace="http://schemas.microsoft.com/office/2006/metadata/properties" ma:root="true" ma:fieldsID="23164d042d628b66f98b31bffc974cf3" ns2:_="" ns3:_="">
    <xsd:import namespace="080b72cc-e4c4-4790-9f97-f133ee35ae8e"/>
    <xsd:import namespace="b4228b6d-77f5-4e88-95df-114489aa8b8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0b72cc-e4c4-4790-9f97-f133ee35ae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Bildmarkierungen" ma:readOnly="false" ma:fieldId="{5cf76f15-5ced-4ddc-b409-7134ff3c332f}" ma:taxonomyMulti="true" ma:sspId="37ef5b12-004b-4d0f-a024-a4c34272299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228b6d-77f5-4e88-95df-114489aa8b8b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485af778-2eb0-417e-b590-4603da4cc578}" ma:internalName="TaxCatchAll" ma:showField="CatchAllData" ma:web="b4228b6d-77f5-4e88-95df-114489aa8b8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2B9466-72CD-4D2B-A10A-AAC0E409B83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430FDAA-31F1-4730-8109-009BB0F823D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80b72cc-e4c4-4790-9f97-f133ee35ae8e"/>
    <ds:schemaRef ds:uri="b4228b6d-77f5-4e88-95df-114489aa8b8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PSG meeting 21.07.2023</Template>
  <TotalTime>0</TotalTime>
  <Words>935</Words>
  <Application>Microsoft Office PowerPoint</Application>
  <PresentationFormat>Widescreen</PresentationFormat>
  <Paragraphs>131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Мережа НІЛ: Масштаб 1:10000000</vt:lpstr>
      <vt:lpstr>Мережа НІЛ: Масштаб 1:100000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</dc:title>
  <dc:creator>Halyna Semytska</dc:creator>
  <cp:lastModifiedBy>Halyna Semytska</cp:lastModifiedBy>
  <cp:revision>68</cp:revision>
  <dcterms:created xsi:type="dcterms:W3CDTF">2023-06-30T13:21:15Z</dcterms:created>
  <dcterms:modified xsi:type="dcterms:W3CDTF">2023-12-01T11:20:12Z</dcterms:modified>
</cp:coreProperties>
</file>